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9D828-5C3C-4405-973A-BA67F069818F}" type="datetimeFigureOut">
              <a:rPr lang="es-PE" smtClean="0"/>
              <a:pPr/>
              <a:t>7/02/2018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21041-2CCA-4ACA-A769-8C9F32E7FB7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es-PE" smtClean="0"/>
              <a:t>Balance de investigación en políticas públicas 2011-2016 y Agenda de investigación 2017-2021 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744416"/>
          </a:xfrm>
        </p:spPr>
        <p:txBody>
          <a:bodyPr>
            <a:normAutofit lnSpcReduction="10000"/>
          </a:bodyPr>
          <a:lstStyle/>
          <a:p>
            <a:r>
              <a:rPr lang="es-PE" smtClean="0"/>
              <a:t>Consorcio de Investigación Económica y Social (CIES) </a:t>
            </a:r>
          </a:p>
          <a:p>
            <a:endParaRPr lang="es-PE" smtClean="0"/>
          </a:p>
          <a:p>
            <a:r>
              <a:rPr lang="es-PE" smtClean="0"/>
              <a:t>Martín Tanaka </a:t>
            </a:r>
          </a:p>
          <a:p>
            <a:r>
              <a:rPr lang="es-PE" b="1" i="1" smtClean="0">
                <a:latin typeface="Times New Roman" pitchFamily="18" charset="0"/>
                <a:cs typeface="Times New Roman" pitchFamily="18" charset="0"/>
              </a:rPr>
              <a:t>Instituto de Estudios Peruanos </a:t>
            </a:r>
            <a:endParaRPr lang="es-PE" b="1" i="1" smtClean="0">
              <a:latin typeface="Times New Roman" pitchFamily="18" charset="0"/>
              <a:cs typeface="Times New Roman" pitchFamily="18" charset="0"/>
            </a:endParaRPr>
          </a:p>
          <a:p>
            <a:endParaRPr lang="es-PE" smtClean="0"/>
          </a:p>
          <a:p>
            <a:r>
              <a:rPr lang="es-PE" smtClean="0"/>
              <a:t>Lima</a:t>
            </a:r>
            <a:r>
              <a:rPr lang="es-PE" smtClean="0"/>
              <a:t>, </a:t>
            </a:r>
            <a:r>
              <a:rPr lang="es-PE" smtClean="0"/>
              <a:t>febrero 2018</a:t>
            </a:r>
            <a:endParaRPr lang="es-P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PE" b="1" smtClean="0"/>
              <a:t>Sistema político y electoral</a:t>
            </a:r>
            <a:r>
              <a:rPr lang="es-PE" smtClean="0"/>
              <a:t>: cómo funciona y qué puede hacerse </a:t>
            </a:r>
            <a:endParaRPr lang="es-PE" smtClean="0"/>
          </a:p>
          <a:p>
            <a:pPr>
              <a:buNone/>
            </a:pPr>
            <a:endParaRPr lang="es-PE" smtClean="0"/>
          </a:p>
          <a:p>
            <a:r>
              <a:rPr lang="es-PE" smtClean="0"/>
              <a:t>Política y actores “no políticos”: medios de comunicación; “judicialización” de la política; actores ilegales </a:t>
            </a:r>
          </a:p>
          <a:p>
            <a:r>
              <a:rPr lang="es-PE" smtClean="0"/>
              <a:t>La reforma política: intereses, lógicas, propuestas; condiciones que facilitan u obstaculizan </a:t>
            </a:r>
          </a:p>
          <a:p>
            <a:endParaRPr lang="es-PE" smtClean="0"/>
          </a:p>
          <a:p>
            <a:endParaRPr lang="es-P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PE" sz="3500" b="1" smtClean="0"/>
              <a:t>Descentralización y desarrollo </a:t>
            </a:r>
            <a:r>
              <a:rPr lang="es-PE" sz="3500" b="1" smtClean="0"/>
              <a:t>regional: </a:t>
            </a:r>
            <a:r>
              <a:rPr lang="es-PE" sz="3500" smtClean="0"/>
              <a:t>¿cómo superar el </a:t>
            </a:r>
            <a:r>
              <a:rPr lang="es-PE" sz="3500" i="1" smtClean="0"/>
              <a:t>impasse</a:t>
            </a:r>
            <a:r>
              <a:rPr lang="es-PE" sz="3500" smtClean="0"/>
              <a:t>? </a:t>
            </a:r>
            <a:endParaRPr lang="es-PE" sz="3500" b="1" smtClean="0"/>
          </a:p>
          <a:p>
            <a:pPr>
              <a:buNone/>
            </a:pPr>
            <a:endParaRPr lang="es-PE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PE" smtClean="0">
                <a:solidFill>
                  <a:srgbClr val="FF0000"/>
                </a:solidFill>
              </a:rPr>
              <a:t>Descentralización </a:t>
            </a:r>
            <a:endParaRPr lang="es-PE" smtClean="0">
              <a:solidFill>
                <a:srgbClr val="FF0000"/>
              </a:solidFill>
            </a:endParaRPr>
          </a:p>
          <a:p>
            <a:r>
              <a:rPr lang="es-PE" smtClean="0"/>
              <a:t>Competencias y responsabilidades de gobiernos subnacionales: ejercicio de funciones y competencias; desempeño, conflictos</a:t>
            </a:r>
          </a:p>
          <a:p>
            <a:r>
              <a:rPr lang="es-PE" smtClean="0"/>
              <a:t>Transferencias y tributación local: efectos de transferencias; impuesto </a:t>
            </a:r>
            <a:r>
              <a:rPr lang="es-PE" smtClean="0"/>
              <a:t>predial</a:t>
            </a:r>
            <a:endParaRPr lang="es-PE" smtClean="0"/>
          </a:p>
          <a:p>
            <a:r>
              <a:rPr lang="es-PE" smtClean="0"/>
              <a:t>Descentralización fiscal y servicios locales: efectos, educación y salud, inequidades </a:t>
            </a:r>
          </a:p>
          <a:p>
            <a:r>
              <a:rPr lang="es-PE" smtClean="0"/>
              <a:t>Descentralización, corrupción y democracia: corrupción, autoritarismo, institucionalización</a:t>
            </a:r>
          </a:p>
          <a:p>
            <a:endParaRPr lang="es-P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PE" sz="3500" b="1" smtClean="0"/>
              <a:t>Descentralización y desarrollo </a:t>
            </a:r>
            <a:r>
              <a:rPr lang="es-PE" sz="3500" b="1" smtClean="0"/>
              <a:t>regional: </a:t>
            </a:r>
            <a:r>
              <a:rPr lang="es-PE" sz="3500" smtClean="0"/>
              <a:t>¿cómo superar el </a:t>
            </a:r>
            <a:r>
              <a:rPr lang="es-PE" sz="3500" i="1" smtClean="0"/>
              <a:t>impasse</a:t>
            </a:r>
            <a:r>
              <a:rPr lang="es-PE" sz="3500" smtClean="0"/>
              <a:t>? </a:t>
            </a:r>
            <a:endParaRPr lang="es-PE" sz="3500" b="1" smtClean="0"/>
          </a:p>
          <a:p>
            <a:pPr>
              <a:buNone/>
            </a:pPr>
            <a:endParaRPr lang="es-PE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PE" smtClean="0">
                <a:solidFill>
                  <a:srgbClr val="FF0000"/>
                </a:solidFill>
              </a:rPr>
              <a:t>Desarrollo </a:t>
            </a:r>
            <a:r>
              <a:rPr lang="es-PE" smtClean="0">
                <a:solidFill>
                  <a:srgbClr val="FF0000"/>
                </a:solidFill>
              </a:rPr>
              <a:t>regional</a:t>
            </a:r>
          </a:p>
          <a:p>
            <a:r>
              <a:rPr lang="es-PE" smtClean="0"/>
              <a:t>Barreras al desarrollo: factores, instituciones regionales, instrumentos y propuestas </a:t>
            </a:r>
          </a:p>
          <a:p>
            <a:r>
              <a:rPr lang="es-PE" smtClean="0"/>
              <a:t>Desarrollo urbano y ciudades: formalización de propiedad urbana; transporte urbano; centros históricos </a:t>
            </a:r>
          </a:p>
          <a:p>
            <a:r>
              <a:rPr lang="es-PE" smtClean="0"/>
              <a:t>Atomización distrital y mancomunidades municipales</a:t>
            </a:r>
          </a:p>
          <a:p>
            <a:r>
              <a:rPr lang="es-PE" smtClean="0"/>
              <a:t>Descentralización, corrupción y democracia: corrupción, autoritarismo, institucionalización</a:t>
            </a:r>
          </a:p>
          <a:p>
            <a:endParaRPr lang="es-P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PE" sz="3500" b="1" smtClean="0"/>
              <a:t>Servicio Civil: </a:t>
            </a:r>
            <a:r>
              <a:rPr lang="es-PE" sz="3500" smtClean="0"/>
              <a:t>la gran reforma pendiente</a:t>
            </a:r>
            <a:r>
              <a:rPr lang="es-PE" sz="3500" b="1" smtClean="0"/>
              <a:t> </a:t>
            </a:r>
          </a:p>
          <a:p>
            <a:pPr>
              <a:buNone/>
            </a:pPr>
            <a:endParaRPr lang="es-PE" sz="3500" b="1" smtClean="0"/>
          </a:p>
          <a:p>
            <a:r>
              <a:rPr lang="es-PE" smtClean="0"/>
              <a:t>Características en gobierno nacional, regional y </a:t>
            </a:r>
            <a:r>
              <a:rPr lang="es-PE" smtClean="0"/>
              <a:t>local</a:t>
            </a:r>
            <a:endParaRPr lang="es-PE" smtClean="0"/>
          </a:p>
          <a:p>
            <a:r>
              <a:rPr lang="es-PE" smtClean="0"/>
              <a:t>Perfil del servidor civil: nacional, regional y local </a:t>
            </a:r>
          </a:p>
          <a:p>
            <a:r>
              <a:rPr lang="es-PE" smtClean="0"/>
              <a:t>Efectos de incentivos monetarios y no </a:t>
            </a:r>
            <a:r>
              <a:rPr lang="es-PE" smtClean="0"/>
              <a:t>monetarios</a:t>
            </a:r>
            <a:endParaRPr lang="es-PE" smtClean="0"/>
          </a:p>
          <a:p>
            <a:r>
              <a:rPr lang="es-PE" smtClean="0"/>
              <a:t>Productividad de organizaciones estatales: dinámica, factor cantidad de personal</a:t>
            </a:r>
          </a:p>
          <a:p>
            <a:r>
              <a:rPr lang="es-PE" smtClean="0"/>
              <a:t>Productividad de servidores civiles: factores (regímenes, estabilidad laboral) </a:t>
            </a:r>
          </a:p>
          <a:p>
            <a:r>
              <a:rPr lang="es-PE" smtClean="0"/>
              <a:t>Normas del servicio administrativo: cumplimiento </a:t>
            </a:r>
          </a:p>
          <a:p>
            <a:r>
              <a:rPr lang="es-PE" smtClean="0"/>
              <a:t>Contratos temporales o de locación de servicios. Causas, consecuencas </a:t>
            </a:r>
          </a:p>
          <a:p>
            <a:endParaRPr lang="es-PE" smtClean="0"/>
          </a:p>
          <a:p>
            <a:endParaRPr lang="es-P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PE" sz="3500" b="1" smtClean="0"/>
              <a:t>Derechos civiles </a:t>
            </a:r>
            <a:r>
              <a:rPr lang="es-PE" sz="3500" b="1" smtClean="0"/>
              <a:t>y </a:t>
            </a:r>
            <a:r>
              <a:rPr lang="es-PE" sz="3500" b="1" smtClean="0"/>
              <a:t>discriminación: </a:t>
            </a:r>
            <a:r>
              <a:rPr lang="es-PE" sz="3500" smtClean="0"/>
              <a:t>grupos vulnerables y políticas </a:t>
            </a:r>
            <a:endParaRPr lang="es-PE" sz="3500" b="1" smtClean="0"/>
          </a:p>
          <a:p>
            <a:pPr>
              <a:buNone/>
            </a:pPr>
            <a:endParaRPr lang="es-PE" smtClean="0"/>
          </a:p>
          <a:p>
            <a:pPr>
              <a:buNone/>
            </a:pPr>
            <a:r>
              <a:rPr lang="es-PE" smtClean="0"/>
              <a:t>Preguntas:</a:t>
            </a:r>
            <a:endParaRPr lang="es-PE" smtClean="0"/>
          </a:p>
          <a:p>
            <a:r>
              <a:rPr lang="es-PE" smtClean="0"/>
              <a:t>Discriminación, derechos civiles y construcción de ciudadanía (MIMP, Defensoría). Lugares, situaciones, vulnerabilidades  </a:t>
            </a:r>
            <a:endParaRPr lang="es-PE" smtClean="0"/>
          </a:p>
          <a:p>
            <a:r>
              <a:rPr lang="es-PE" smtClean="0"/>
              <a:t>Impactos relativos de la discriminación sobre distintas categorías y colectivos (MIMP, Minedu, Mintra, MEF). Costos. </a:t>
            </a:r>
            <a:endParaRPr lang="es-PE" smtClean="0"/>
          </a:p>
          <a:p>
            <a:r>
              <a:rPr lang="es-PE" smtClean="0"/>
              <a:t>Colaboración Estado – sociedad civil en defensa de derechos contra la discriminación. Denuncias, resultados; eficacia de intervenciones, campañas, políticas</a:t>
            </a:r>
            <a:endParaRPr lang="es-PE" smtClean="0"/>
          </a:p>
          <a:p>
            <a:endParaRPr lang="es-P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PE" b="1" smtClean="0"/>
              <a:t>Para terminar:</a:t>
            </a:r>
            <a:r>
              <a:rPr lang="es-PE" sz="3500" b="1" smtClean="0"/>
              <a:t> </a:t>
            </a:r>
            <a:endParaRPr lang="es-PE" sz="3500" b="1" smtClean="0"/>
          </a:p>
          <a:p>
            <a:pPr>
              <a:buNone/>
            </a:pPr>
            <a:endParaRPr lang="es-PE" smtClean="0"/>
          </a:p>
          <a:p>
            <a:r>
              <a:rPr lang="es-PE" smtClean="0"/>
              <a:t>“No hay cuerdas separadas”: economía, sociedad, política, instituciones públicas </a:t>
            </a:r>
          </a:p>
          <a:p>
            <a:r>
              <a:rPr lang="es-PE" smtClean="0"/>
              <a:t>Estado: funcionamiento (servicio civil, corrupción); servicios (seguridad, ejercicio de derechos civiles) </a:t>
            </a:r>
          </a:p>
          <a:p>
            <a:r>
              <a:rPr lang="es-PE" smtClean="0"/>
              <a:t>Reforma institucional: reforma política, descentralización</a:t>
            </a:r>
          </a:p>
          <a:p>
            <a:r>
              <a:rPr lang="es-PE" smtClean="0"/>
              <a:t>País de ingreso medio y nuevos desafíos </a:t>
            </a:r>
            <a:endParaRPr lang="es-P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PE" sz="4100" b="1" smtClean="0"/>
              <a:t>Sección Estado y Gestión </a:t>
            </a:r>
            <a:r>
              <a:rPr lang="es-PE" sz="4100" b="1" smtClean="0"/>
              <a:t>Pública</a:t>
            </a:r>
            <a:endParaRPr lang="es-PE" sz="4100" b="1" smtClean="0"/>
          </a:p>
          <a:p>
            <a:r>
              <a:rPr lang="es-PE" sz="3900" smtClean="0"/>
              <a:t>Corrupción </a:t>
            </a:r>
            <a:r>
              <a:rPr lang="es-PE" sz="3900" smtClean="0"/>
              <a:t>y Transparencia: Ludwig Huber </a:t>
            </a:r>
          </a:p>
          <a:p>
            <a:r>
              <a:rPr lang="es-PE" sz="3900" smtClean="0"/>
              <a:t>Seguridad Ciudadana: Lucía Dammert, Jaris Mujica y Nicolás Zevallos </a:t>
            </a:r>
          </a:p>
          <a:p>
            <a:r>
              <a:rPr lang="es-PE" sz="3900" smtClean="0"/>
              <a:t>Reforma del Sistema Político y Electoral: Martín Tanaka </a:t>
            </a:r>
          </a:p>
          <a:p>
            <a:r>
              <a:rPr lang="es-PE" sz="3900" smtClean="0"/>
              <a:t>Descentralización y Desarrollo Regional: Gonzalo Neyra </a:t>
            </a:r>
          </a:p>
          <a:p>
            <a:r>
              <a:rPr lang="es-PE" sz="3900" smtClean="0"/>
              <a:t>Servicio Civil: Juan José Martínez </a:t>
            </a:r>
            <a:endParaRPr lang="es-PE" sz="3900" smtClean="0"/>
          </a:p>
          <a:p>
            <a:pPr>
              <a:buNone/>
            </a:pPr>
            <a:endParaRPr lang="es-PE" sz="3700" smtClean="0"/>
          </a:p>
          <a:p>
            <a:pPr>
              <a:buNone/>
            </a:pPr>
            <a:r>
              <a:rPr lang="es-PE" sz="4100" b="1" smtClean="0"/>
              <a:t>Sección Derechos Ciudadanos </a:t>
            </a:r>
          </a:p>
          <a:p>
            <a:r>
              <a:rPr lang="es-PE" sz="3900" smtClean="0"/>
              <a:t>Derechos civiles y discriminación:</a:t>
            </a:r>
          </a:p>
          <a:p>
            <a:pPr>
              <a:buNone/>
            </a:pPr>
            <a:r>
              <a:rPr lang="es-PE" sz="3900" smtClean="0"/>
              <a:t>	Jeanine Anderson </a:t>
            </a:r>
            <a:endParaRPr lang="es-PE" sz="3900" smtClean="0"/>
          </a:p>
          <a:p>
            <a:pPr>
              <a:buNone/>
            </a:pPr>
            <a:endParaRPr lang="es-PE" sz="3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544616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PE" b="1" smtClean="0"/>
              <a:t>Corrupción y Transparencia</a:t>
            </a:r>
            <a:r>
              <a:rPr lang="es-PE" smtClean="0"/>
              <a:t>: hacia una mejor comprensión </a:t>
            </a:r>
            <a:endParaRPr lang="es-PE" smtClean="0"/>
          </a:p>
          <a:p>
            <a:pPr>
              <a:buNone/>
            </a:pPr>
            <a:endParaRPr lang="es-PE" smtClean="0"/>
          </a:p>
          <a:p>
            <a:pPr>
              <a:buNone/>
            </a:pPr>
            <a:r>
              <a:rPr lang="es-PE" smtClean="0">
                <a:solidFill>
                  <a:srgbClr val="FF0000"/>
                </a:solidFill>
              </a:rPr>
              <a:t>Causas</a:t>
            </a:r>
            <a:r>
              <a:rPr lang="es-PE" smtClean="0"/>
              <a:t>: “gran corrupción”, regional y local, “pequeña corrupción” </a:t>
            </a:r>
          </a:p>
          <a:p>
            <a:r>
              <a:rPr lang="es-PE" smtClean="0"/>
              <a:t>Corrupción y </a:t>
            </a:r>
            <a:r>
              <a:rPr lang="es-PE"/>
              <a:t>desigualdad</a:t>
            </a:r>
            <a:r>
              <a:rPr lang="es-PE" smtClean="0"/>
              <a:t>: “la trampa” </a:t>
            </a:r>
          </a:p>
          <a:p>
            <a:r>
              <a:rPr lang="es-PE" smtClean="0"/>
              <a:t>Corrupción e informalidad: relaciones, impactos </a:t>
            </a:r>
          </a:p>
          <a:p>
            <a:r>
              <a:rPr lang="es-PE" smtClean="0"/>
              <a:t>Legalidad y legitimidad: corrupción como “mal menor”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544616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PE" b="1" smtClean="0"/>
              <a:t>Corrupción y Transparencia</a:t>
            </a:r>
            <a:r>
              <a:rPr lang="es-PE" smtClean="0"/>
              <a:t>: hacia una mejor comprensión </a:t>
            </a:r>
            <a:endParaRPr lang="es-PE" smtClean="0"/>
          </a:p>
          <a:p>
            <a:pPr>
              <a:buNone/>
            </a:pPr>
            <a:endParaRPr lang="es-PE" smtClean="0"/>
          </a:p>
          <a:p>
            <a:pPr>
              <a:buNone/>
            </a:pPr>
            <a:r>
              <a:rPr lang="es-PE" smtClean="0">
                <a:solidFill>
                  <a:srgbClr val="FF0000"/>
                </a:solidFill>
              </a:rPr>
              <a:t>Tipología: </a:t>
            </a:r>
            <a:r>
              <a:rPr lang="es-PE" smtClean="0"/>
              <a:t>corrupción política y burocrática; grande y pequeña </a:t>
            </a:r>
          </a:p>
          <a:p>
            <a:pPr>
              <a:buNone/>
            </a:pPr>
            <a:r>
              <a:rPr lang="es-PE" smtClean="0">
                <a:solidFill>
                  <a:srgbClr val="FF0000"/>
                </a:solidFill>
              </a:rPr>
              <a:t>Lucha anticorrupción: </a:t>
            </a:r>
            <a:r>
              <a:rPr lang="es-PE" smtClean="0"/>
              <a:t>relaciones; evaluación de iniciativas; modelos, propuestas</a:t>
            </a:r>
          </a:p>
          <a:p>
            <a:pPr>
              <a:buNone/>
            </a:pPr>
            <a:r>
              <a:rPr lang="es-PE" smtClean="0">
                <a:solidFill>
                  <a:srgbClr val="FF0000"/>
                </a:solidFill>
              </a:rPr>
              <a:t>Apoyo público a políticos corruptos</a:t>
            </a:r>
            <a:endParaRPr lang="es-PE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44616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PE" b="1" smtClean="0"/>
              <a:t>Corrupción y Transparencia</a:t>
            </a:r>
            <a:r>
              <a:rPr lang="es-PE" smtClean="0"/>
              <a:t>: hacia una mejor comprensión </a:t>
            </a:r>
            <a:endParaRPr lang="es-PE" smtClean="0"/>
          </a:p>
          <a:p>
            <a:pPr>
              <a:buNone/>
            </a:pPr>
            <a:endParaRPr lang="es-PE" smtClean="0"/>
          </a:p>
          <a:p>
            <a:pPr>
              <a:buNone/>
            </a:pPr>
            <a:r>
              <a:rPr lang="es-PE" smtClean="0">
                <a:solidFill>
                  <a:srgbClr val="FF0000"/>
                </a:solidFill>
              </a:rPr>
              <a:t>Consecuencias</a:t>
            </a:r>
            <a:r>
              <a:rPr lang="es-PE" smtClean="0"/>
              <a:t>:</a:t>
            </a:r>
          </a:p>
          <a:p>
            <a:r>
              <a:rPr lang="es-PE" smtClean="0"/>
              <a:t>económicas: macroeconómicas, regionales y locales, nivel “micro” </a:t>
            </a:r>
          </a:p>
          <a:p>
            <a:r>
              <a:rPr lang="es-PE" smtClean="0"/>
              <a:t>políticas: institucionalidad democrática y corrupción </a:t>
            </a:r>
          </a:p>
          <a:p>
            <a:pPr>
              <a:buNone/>
            </a:pPr>
            <a:r>
              <a:rPr lang="es-PE" smtClean="0">
                <a:solidFill>
                  <a:srgbClr val="FF0000"/>
                </a:solidFill>
              </a:rPr>
              <a:t>Corrupción y descentralización: </a:t>
            </a:r>
            <a:r>
              <a:rPr lang="es-PE" smtClean="0"/>
              <a:t>relaciones; evaluación de iniciativas; variedad regional; propuestas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PE" b="1" smtClean="0"/>
              <a:t>Seguridad ciudadana</a:t>
            </a:r>
            <a:r>
              <a:rPr lang="es-PE" smtClean="0"/>
              <a:t>: agenda de investigación aplicada </a:t>
            </a:r>
            <a:endParaRPr lang="es-PE" smtClean="0"/>
          </a:p>
          <a:p>
            <a:pPr>
              <a:buNone/>
            </a:pPr>
            <a:endParaRPr lang="es-PE" smtClean="0"/>
          </a:p>
          <a:p>
            <a:r>
              <a:rPr lang="es-PE" smtClean="0"/>
              <a:t>Homicidios: evolución, cambios, tendencias; relación con crimen organizado; crimen y armas de fuego; mercado ilegal de armas; violencia doméstica e interpersonal; iniciativas </a:t>
            </a:r>
          </a:p>
          <a:p>
            <a:r>
              <a:rPr lang="es-PE" smtClean="0"/>
              <a:t>Violencia contra las mujeres (factores estructurales; agresores y víctimas; procesamiento penal; niñas y adolescentes; explotación sexual)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PE" sz="3500" b="1" smtClean="0"/>
              <a:t>Seguridad ciudadana</a:t>
            </a:r>
            <a:r>
              <a:rPr lang="es-PE" sz="3500" smtClean="0"/>
              <a:t>: agenda de investigación aplicada </a:t>
            </a:r>
            <a:endParaRPr lang="es-PE" sz="3500" smtClean="0"/>
          </a:p>
          <a:p>
            <a:pPr>
              <a:buNone/>
            </a:pPr>
            <a:endParaRPr lang="es-PE" sz="3600" smtClean="0"/>
          </a:p>
          <a:p>
            <a:r>
              <a:rPr lang="es-PE" sz="3500" smtClean="0"/>
              <a:t>Delitos </a:t>
            </a:r>
            <a:r>
              <a:rPr lang="es-PE" sz="3500" smtClean="0"/>
              <a:t>patrimoniales: costo, impacto económico; carreras criminales; crimen organizado; comercialización de objetos robados  </a:t>
            </a:r>
          </a:p>
          <a:p>
            <a:r>
              <a:rPr lang="es-PE" sz="3500" smtClean="0"/>
              <a:t>Crimen organizado: cocaína, tráfico de drogas, minería ilegal, tala ilegal de madera; trata de personas; contrabando; extorsión; relación con la política y la economía (lavado de activos) </a:t>
            </a:r>
          </a:p>
          <a:p>
            <a:r>
              <a:rPr lang="es-PE" sz="3500" smtClean="0"/>
              <a:t>Violencia cotidiana: acoso sexual callejero; accidentabilidad vial; vandalismo e incivilidad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PE" sz="4600" b="1" smtClean="0"/>
              <a:t>Seguridad ciudadana</a:t>
            </a:r>
            <a:r>
              <a:rPr lang="es-PE" sz="4600" smtClean="0"/>
              <a:t>: agenda de investigación aplicada </a:t>
            </a:r>
            <a:endParaRPr lang="es-PE" sz="4600" smtClean="0"/>
          </a:p>
          <a:p>
            <a:pPr>
              <a:buNone/>
            </a:pPr>
            <a:endParaRPr lang="es-PE" smtClean="0"/>
          </a:p>
          <a:p>
            <a:r>
              <a:rPr lang="es-PE" sz="4300" smtClean="0"/>
              <a:t>Percepción </a:t>
            </a:r>
            <a:r>
              <a:rPr lang="es-PE" sz="4300" smtClean="0"/>
              <a:t>de inseguridad: formación, relación con victimización, medios de comunicación </a:t>
            </a:r>
          </a:p>
          <a:p>
            <a:r>
              <a:rPr lang="es-PE" sz="4300" smtClean="0"/>
              <a:t>Sistema de justicia: datos según tipos de delito; normas y actividad criminal; reincidencia y sistema penitenciario; acciones policiales; capacidad del sistema penal, policial y  penitenciario; protección de víctimas y testigos; justicia nacional y local; </a:t>
            </a:r>
          </a:p>
          <a:p>
            <a:r>
              <a:rPr lang="es-PE" sz="4300" smtClean="0"/>
              <a:t>Respuestas: planes nacionales, regionales y locales; seguridad ciudadana, nivel local; serenazgo; espacios públicos; victimización en barrios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PE" sz="4600" b="1" smtClean="0"/>
              <a:t>Sistema político y electoral</a:t>
            </a:r>
            <a:r>
              <a:rPr lang="es-PE" sz="4600" smtClean="0"/>
              <a:t>: cómo funciona y qué puede hacerse </a:t>
            </a:r>
            <a:endParaRPr lang="es-PE" sz="4600" smtClean="0"/>
          </a:p>
          <a:p>
            <a:pPr>
              <a:buNone/>
            </a:pPr>
            <a:endParaRPr lang="es-PE" sz="3800" smtClean="0"/>
          </a:p>
          <a:p>
            <a:r>
              <a:rPr lang="es-PE" sz="4100" smtClean="0"/>
              <a:t>Partidos </a:t>
            </a:r>
            <a:r>
              <a:rPr lang="es-PE" sz="4100" smtClean="0"/>
              <a:t>nacionales, movimientos regionales y organizaciones políticas locales (</a:t>
            </a:r>
            <a:r>
              <a:rPr lang="es-PE" sz="4100" smtClean="0"/>
              <a:t>competencia, desempeño gubernamental y de representación</a:t>
            </a:r>
            <a:r>
              <a:rPr lang="es-PE" sz="4100" smtClean="0"/>
              <a:t>; relaciones </a:t>
            </a:r>
            <a:r>
              <a:rPr lang="es-PE" sz="4100" smtClean="0"/>
              <a:t>recíprocas) </a:t>
            </a:r>
            <a:endParaRPr lang="es-PE" sz="4100" smtClean="0"/>
          </a:p>
          <a:p>
            <a:r>
              <a:rPr lang="es-PE" sz="4100" smtClean="0"/>
              <a:t>Sistema político “realmente existente”: </a:t>
            </a:r>
            <a:r>
              <a:rPr lang="es-PE" sz="4100" smtClean="0"/>
              <a:t>representación </a:t>
            </a:r>
            <a:r>
              <a:rPr lang="es-PE" sz="4100" smtClean="0"/>
              <a:t>e intermediación de intereses; carreras políticas; relación con élites tecnocráticas, ONGs, organismos internacionales, grupos de presión, poderes de facto, actores sociales, presión “callejera”. </a:t>
            </a:r>
          </a:p>
          <a:p>
            <a:r>
              <a:rPr lang="es-PE" sz="4100" smtClean="0"/>
              <a:t>“Nuevos actores”: colectivos, identidades “negativas” </a:t>
            </a:r>
          </a:p>
          <a:p>
            <a:pPr>
              <a:buNone/>
            </a:pPr>
            <a:endParaRPr lang="es-PE" smtClean="0"/>
          </a:p>
          <a:p>
            <a:endParaRPr lang="es-P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869</Words>
  <Application>Microsoft Office PowerPoint</Application>
  <PresentationFormat>Presentación en pantalla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Balance de investigación en políticas públicas 2011-2016 y Agenda de investigación 2017-2021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de investigación en políticas públicas 2011-2016 y Agenda de investigación 2017-2021</dc:title>
  <dc:creator>Martin</dc:creator>
  <cp:lastModifiedBy>Martin</cp:lastModifiedBy>
  <cp:revision>36</cp:revision>
  <dcterms:created xsi:type="dcterms:W3CDTF">2017-08-24T13:35:04Z</dcterms:created>
  <dcterms:modified xsi:type="dcterms:W3CDTF">2018-02-08T06:56:29Z</dcterms:modified>
</cp:coreProperties>
</file>