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  <p:sldMasterId id="2147483686" r:id="rId3"/>
  </p:sldMasterIdLst>
  <p:notesMasterIdLst>
    <p:notesMasterId r:id="rId28"/>
  </p:notesMasterIdLst>
  <p:sldIdLst>
    <p:sldId id="286" r:id="rId4"/>
    <p:sldId id="263" r:id="rId5"/>
    <p:sldId id="261" r:id="rId6"/>
    <p:sldId id="287" r:id="rId7"/>
    <p:sldId id="288" r:id="rId8"/>
    <p:sldId id="290" r:id="rId9"/>
    <p:sldId id="259" r:id="rId10"/>
    <p:sldId id="260" r:id="rId11"/>
    <p:sldId id="262" r:id="rId12"/>
    <p:sldId id="268" r:id="rId13"/>
    <p:sldId id="266" r:id="rId14"/>
    <p:sldId id="274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4"/>
    <p:restoredTop sz="94643"/>
  </p:normalViewPr>
  <p:slideViewPr>
    <p:cSldViewPr snapToGrid="0" snapToObjects="1">
      <p:cViewPr varScale="1">
        <p:scale>
          <a:sx n="78" d="100"/>
          <a:sy n="78" d="100"/>
        </p:scale>
        <p:origin x="16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AC12D-89E6-466F-A9CD-C9255ACBA067}" type="doc">
      <dgm:prSet loTypeId="urn:microsoft.com/office/officeart/2005/8/layout/pyramid1" loCatId="pyramid" qsTypeId="urn:microsoft.com/office/officeart/2005/8/quickstyle/simple1" qsCatId="simple" csTypeId="urn:microsoft.com/office/officeart/2005/8/colors/accent1_5" csCatId="accent1" phldr="1"/>
      <dgm:spPr/>
    </dgm:pt>
    <dgm:pt modelId="{B93A2396-41DB-4DC1-BF92-D6CA6D31E2AC}">
      <dgm:prSet phldrT="[Text]" custT="1"/>
      <dgm:spPr/>
      <dgm:t>
        <a:bodyPr/>
        <a:lstStyle/>
        <a:p>
          <a:endParaRPr lang="es-PA" sz="1200" b="1" dirty="0">
            <a:solidFill>
              <a:schemeClr val="bg1"/>
            </a:solidFill>
          </a:endParaRPr>
        </a:p>
        <a:p>
          <a:endParaRPr lang="es-PA" sz="1200" b="1" dirty="0">
            <a:solidFill>
              <a:schemeClr val="bg1"/>
            </a:solidFill>
          </a:endParaRPr>
        </a:p>
        <a:p>
          <a:r>
            <a:rPr lang="es-PA" sz="1200" b="1" dirty="0">
              <a:solidFill>
                <a:schemeClr val="bg1"/>
              </a:solidFill>
            </a:rPr>
            <a:t>8 </a:t>
          </a:r>
        </a:p>
        <a:p>
          <a:r>
            <a:rPr lang="es-PA" sz="1200" b="1" dirty="0">
              <a:solidFill>
                <a:schemeClr val="bg1"/>
              </a:solidFill>
            </a:rPr>
            <a:t>Objetivos</a:t>
          </a:r>
          <a:endParaRPr lang="en-US" sz="1200" b="1" dirty="0">
            <a:solidFill>
              <a:schemeClr val="bg1"/>
            </a:solidFill>
          </a:endParaRPr>
        </a:p>
      </dgm:t>
    </dgm:pt>
    <dgm:pt modelId="{CDF36DB2-A96D-48EB-BC3E-663936D1B662}" type="parTrans" cxnId="{F8B2DE6A-EC9D-4385-9136-C4B857C0783B}">
      <dgm:prSet/>
      <dgm:spPr/>
      <dgm:t>
        <a:bodyPr/>
        <a:lstStyle/>
        <a:p>
          <a:endParaRPr lang="en-US" sz="1100" b="1">
            <a:solidFill>
              <a:schemeClr val="bg1"/>
            </a:solidFill>
          </a:endParaRPr>
        </a:p>
      </dgm:t>
    </dgm:pt>
    <dgm:pt modelId="{B774C099-7664-4438-B68C-0336542385FB}" type="sibTrans" cxnId="{F8B2DE6A-EC9D-4385-9136-C4B857C0783B}">
      <dgm:prSet/>
      <dgm:spPr/>
      <dgm:t>
        <a:bodyPr/>
        <a:lstStyle/>
        <a:p>
          <a:endParaRPr lang="en-US" sz="1100" b="1">
            <a:solidFill>
              <a:schemeClr val="bg1"/>
            </a:solidFill>
          </a:endParaRPr>
        </a:p>
      </dgm:t>
    </dgm:pt>
    <dgm:pt modelId="{C217D0E8-F205-4B1C-A498-AE6BF55C4F97}">
      <dgm:prSet phldrT="[Text]" custT="1"/>
      <dgm:spPr/>
      <dgm:t>
        <a:bodyPr/>
        <a:lstStyle/>
        <a:p>
          <a:r>
            <a:rPr lang="es-PA" sz="1400" b="1">
              <a:solidFill>
                <a:schemeClr val="bg1"/>
              </a:solidFill>
            </a:rPr>
            <a:t>21 Metas</a:t>
          </a:r>
          <a:endParaRPr lang="en-US" sz="1400" b="1" dirty="0">
            <a:solidFill>
              <a:schemeClr val="bg1"/>
            </a:solidFill>
          </a:endParaRPr>
        </a:p>
      </dgm:t>
    </dgm:pt>
    <dgm:pt modelId="{1838BB5F-4C45-42B9-A0AB-6A66B85769F1}" type="parTrans" cxnId="{D67E87AB-65CB-4F18-B1A0-269F4CAE47DD}">
      <dgm:prSet/>
      <dgm:spPr/>
      <dgm:t>
        <a:bodyPr/>
        <a:lstStyle/>
        <a:p>
          <a:endParaRPr lang="en-US" sz="1100" b="1">
            <a:solidFill>
              <a:schemeClr val="bg1"/>
            </a:solidFill>
          </a:endParaRPr>
        </a:p>
      </dgm:t>
    </dgm:pt>
    <dgm:pt modelId="{2AB01D8B-BB93-486F-A85D-9FF6DCF5DEA4}" type="sibTrans" cxnId="{D67E87AB-65CB-4F18-B1A0-269F4CAE47DD}">
      <dgm:prSet/>
      <dgm:spPr/>
      <dgm:t>
        <a:bodyPr/>
        <a:lstStyle/>
        <a:p>
          <a:endParaRPr lang="en-US" sz="1100" b="1">
            <a:solidFill>
              <a:schemeClr val="bg1"/>
            </a:solidFill>
          </a:endParaRPr>
        </a:p>
      </dgm:t>
    </dgm:pt>
    <dgm:pt modelId="{4171E4AD-0C14-47E6-85CA-5E3F825702B8}">
      <dgm:prSet phldrT="[Text]" custT="1"/>
      <dgm:spPr/>
      <dgm:t>
        <a:bodyPr/>
        <a:lstStyle/>
        <a:p>
          <a:r>
            <a:rPr lang="es-PA" sz="1400" b="1" dirty="0">
              <a:solidFill>
                <a:schemeClr val="bg1"/>
              </a:solidFill>
            </a:rPr>
            <a:t>60 Indicadores</a:t>
          </a:r>
          <a:endParaRPr lang="en-US" sz="1400" b="1" dirty="0">
            <a:solidFill>
              <a:schemeClr val="bg1"/>
            </a:solidFill>
          </a:endParaRPr>
        </a:p>
      </dgm:t>
    </dgm:pt>
    <dgm:pt modelId="{32C87DC7-706A-47B3-952F-23267C1FAFDC}" type="parTrans" cxnId="{0801A838-21D4-4282-9844-8C420C04398E}">
      <dgm:prSet/>
      <dgm:spPr/>
      <dgm:t>
        <a:bodyPr/>
        <a:lstStyle/>
        <a:p>
          <a:endParaRPr lang="en-US" sz="1100" b="1">
            <a:solidFill>
              <a:schemeClr val="bg1"/>
            </a:solidFill>
          </a:endParaRPr>
        </a:p>
      </dgm:t>
    </dgm:pt>
    <dgm:pt modelId="{FE671CCF-00DF-43F0-B6A9-D60A5DB27F3F}" type="sibTrans" cxnId="{0801A838-21D4-4282-9844-8C420C04398E}">
      <dgm:prSet/>
      <dgm:spPr/>
      <dgm:t>
        <a:bodyPr/>
        <a:lstStyle/>
        <a:p>
          <a:endParaRPr lang="en-US" sz="1100" b="1">
            <a:solidFill>
              <a:schemeClr val="bg1"/>
            </a:solidFill>
          </a:endParaRPr>
        </a:p>
      </dgm:t>
    </dgm:pt>
    <dgm:pt modelId="{9FECD258-EFE9-428A-AB5E-F920E70A42CF}" type="pres">
      <dgm:prSet presAssocID="{DFCAC12D-89E6-466F-A9CD-C9255ACBA067}" presName="Name0" presStyleCnt="0">
        <dgm:presLayoutVars>
          <dgm:dir/>
          <dgm:animLvl val="lvl"/>
          <dgm:resizeHandles val="exact"/>
        </dgm:presLayoutVars>
      </dgm:prSet>
      <dgm:spPr/>
    </dgm:pt>
    <dgm:pt modelId="{79B014B0-E34D-4522-837F-34B24B35DE9A}" type="pres">
      <dgm:prSet presAssocID="{B93A2396-41DB-4DC1-BF92-D6CA6D31E2AC}" presName="Name8" presStyleCnt="0"/>
      <dgm:spPr/>
    </dgm:pt>
    <dgm:pt modelId="{E8B4AE78-8A82-4FBD-A27B-5B40B2C20260}" type="pres">
      <dgm:prSet presAssocID="{B93A2396-41DB-4DC1-BF92-D6CA6D31E2A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B855B17-2474-4CFF-9555-C3108B3FBF1E}" type="pres">
      <dgm:prSet presAssocID="{B93A2396-41DB-4DC1-BF92-D6CA6D31E2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1B45CFA-6F1A-44B3-A5AB-708C11EBCD6D}" type="pres">
      <dgm:prSet presAssocID="{C217D0E8-F205-4B1C-A498-AE6BF55C4F97}" presName="Name8" presStyleCnt="0"/>
      <dgm:spPr/>
    </dgm:pt>
    <dgm:pt modelId="{52250B7F-76FC-4885-83AC-587C7618638F}" type="pres">
      <dgm:prSet presAssocID="{C217D0E8-F205-4B1C-A498-AE6BF55C4F97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3763CA9-7A29-4744-89FE-7E05865E236B}" type="pres">
      <dgm:prSet presAssocID="{C217D0E8-F205-4B1C-A498-AE6BF55C4F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FAD2EC6-176E-4D6A-8C7B-1D56A1422C8E}" type="pres">
      <dgm:prSet presAssocID="{4171E4AD-0C14-47E6-85CA-5E3F825702B8}" presName="Name8" presStyleCnt="0"/>
      <dgm:spPr/>
    </dgm:pt>
    <dgm:pt modelId="{468A9D86-8338-4624-83F5-CD5F341E53E0}" type="pres">
      <dgm:prSet presAssocID="{4171E4AD-0C14-47E6-85CA-5E3F825702B8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FE062D7-EEE0-4A2B-BEF8-E4C0C81D93D8}" type="pres">
      <dgm:prSet presAssocID="{4171E4AD-0C14-47E6-85CA-5E3F825702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F525453D-E5D4-4B47-A1AE-9BDA9C4E4252}" type="presOf" srcId="{4171E4AD-0C14-47E6-85CA-5E3F825702B8}" destId="{468A9D86-8338-4624-83F5-CD5F341E53E0}" srcOrd="0" destOrd="0" presId="urn:microsoft.com/office/officeart/2005/8/layout/pyramid1"/>
    <dgm:cxn modelId="{0801A838-21D4-4282-9844-8C420C04398E}" srcId="{DFCAC12D-89E6-466F-A9CD-C9255ACBA067}" destId="{4171E4AD-0C14-47E6-85CA-5E3F825702B8}" srcOrd="2" destOrd="0" parTransId="{32C87DC7-706A-47B3-952F-23267C1FAFDC}" sibTransId="{FE671CCF-00DF-43F0-B6A9-D60A5DB27F3F}"/>
    <dgm:cxn modelId="{44D40568-A895-B643-8C18-CC477EB3FABF}" type="presOf" srcId="{C217D0E8-F205-4B1C-A498-AE6BF55C4F97}" destId="{53763CA9-7A29-4744-89FE-7E05865E236B}" srcOrd="1" destOrd="0" presId="urn:microsoft.com/office/officeart/2005/8/layout/pyramid1"/>
    <dgm:cxn modelId="{46341CD4-A187-9F49-A002-3CCEDC025ED8}" type="presOf" srcId="{C217D0E8-F205-4B1C-A498-AE6BF55C4F97}" destId="{52250B7F-76FC-4885-83AC-587C7618638F}" srcOrd="0" destOrd="0" presId="urn:microsoft.com/office/officeart/2005/8/layout/pyramid1"/>
    <dgm:cxn modelId="{E21D284A-C0B1-9D4C-B989-26025C9AD660}" type="presOf" srcId="{B93A2396-41DB-4DC1-BF92-D6CA6D31E2AC}" destId="{E8B4AE78-8A82-4FBD-A27B-5B40B2C20260}" srcOrd="0" destOrd="0" presId="urn:microsoft.com/office/officeart/2005/8/layout/pyramid1"/>
    <dgm:cxn modelId="{B723DAEB-7949-D74E-8186-9175B497CDB3}" type="presOf" srcId="{DFCAC12D-89E6-466F-A9CD-C9255ACBA067}" destId="{9FECD258-EFE9-428A-AB5E-F920E70A42CF}" srcOrd="0" destOrd="0" presId="urn:microsoft.com/office/officeart/2005/8/layout/pyramid1"/>
    <dgm:cxn modelId="{F8B2DE6A-EC9D-4385-9136-C4B857C0783B}" srcId="{DFCAC12D-89E6-466F-A9CD-C9255ACBA067}" destId="{B93A2396-41DB-4DC1-BF92-D6CA6D31E2AC}" srcOrd="0" destOrd="0" parTransId="{CDF36DB2-A96D-48EB-BC3E-663936D1B662}" sibTransId="{B774C099-7664-4438-B68C-0336542385FB}"/>
    <dgm:cxn modelId="{A16B2895-2E6B-3846-89C1-50D289EE64C8}" type="presOf" srcId="{4171E4AD-0C14-47E6-85CA-5E3F825702B8}" destId="{5FE062D7-EEE0-4A2B-BEF8-E4C0C81D93D8}" srcOrd="1" destOrd="0" presId="urn:microsoft.com/office/officeart/2005/8/layout/pyramid1"/>
    <dgm:cxn modelId="{D67E87AB-65CB-4F18-B1A0-269F4CAE47DD}" srcId="{DFCAC12D-89E6-466F-A9CD-C9255ACBA067}" destId="{C217D0E8-F205-4B1C-A498-AE6BF55C4F97}" srcOrd="1" destOrd="0" parTransId="{1838BB5F-4C45-42B9-A0AB-6A66B85769F1}" sibTransId="{2AB01D8B-BB93-486F-A85D-9FF6DCF5DEA4}"/>
    <dgm:cxn modelId="{760822ED-2887-CF4D-8CF9-AC65432AA6CF}" type="presOf" srcId="{B93A2396-41DB-4DC1-BF92-D6CA6D31E2AC}" destId="{3B855B17-2474-4CFF-9555-C3108B3FBF1E}" srcOrd="1" destOrd="0" presId="urn:microsoft.com/office/officeart/2005/8/layout/pyramid1"/>
    <dgm:cxn modelId="{A77C4CDA-2782-7141-9BA1-C1FEFA0B1DB8}" type="presParOf" srcId="{9FECD258-EFE9-428A-AB5E-F920E70A42CF}" destId="{79B014B0-E34D-4522-837F-34B24B35DE9A}" srcOrd="0" destOrd="0" presId="urn:microsoft.com/office/officeart/2005/8/layout/pyramid1"/>
    <dgm:cxn modelId="{A298D384-04FF-1947-B290-317219EE8B23}" type="presParOf" srcId="{79B014B0-E34D-4522-837F-34B24B35DE9A}" destId="{E8B4AE78-8A82-4FBD-A27B-5B40B2C20260}" srcOrd="0" destOrd="0" presId="urn:microsoft.com/office/officeart/2005/8/layout/pyramid1"/>
    <dgm:cxn modelId="{E15EB090-61EA-6E48-915B-A88D703D049F}" type="presParOf" srcId="{79B014B0-E34D-4522-837F-34B24B35DE9A}" destId="{3B855B17-2474-4CFF-9555-C3108B3FBF1E}" srcOrd="1" destOrd="0" presId="urn:microsoft.com/office/officeart/2005/8/layout/pyramid1"/>
    <dgm:cxn modelId="{D15C0855-B53B-F943-866C-4FFB33C0D4B5}" type="presParOf" srcId="{9FECD258-EFE9-428A-AB5E-F920E70A42CF}" destId="{31B45CFA-6F1A-44B3-A5AB-708C11EBCD6D}" srcOrd="1" destOrd="0" presId="urn:microsoft.com/office/officeart/2005/8/layout/pyramid1"/>
    <dgm:cxn modelId="{1E453280-84A7-E848-971A-D16B41010357}" type="presParOf" srcId="{31B45CFA-6F1A-44B3-A5AB-708C11EBCD6D}" destId="{52250B7F-76FC-4885-83AC-587C7618638F}" srcOrd="0" destOrd="0" presId="urn:microsoft.com/office/officeart/2005/8/layout/pyramid1"/>
    <dgm:cxn modelId="{68293C71-24D3-0D4F-99F1-85AD4AF3BC16}" type="presParOf" srcId="{31B45CFA-6F1A-44B3-A5AB-708C11EBCD6D}" destId="{53763CA9-7A29-4744-89FE-7E05865E236B}" srcOrd="1" destOrd="0" presId="urn:microsoft.com/office/officeart/2005/8/layout/pyramid1"/>
    <dgm:cxn modelId="{C89CD466-B207-8D46-8948-1250D3607929}" type="presParOf" srcId="{9FECD258-EFE9-428A-AB5E-F920E70A42CF}" destId="{4FAD2EC6-176E-4D6A-8C7B-1D56A1422C8E}" srcOrd="2" destOrd="0" presId="urn:microsoft.com/office/officeart/2005/8/layout/pyramid1"/>
    <dgm:cxn modelId="{EC41F57B-EF1B-6348-9C62-2A6CE9EE336A}" type="presParOf" srcId="{4FAD2EC6-176E-4D6A-8C7B-1D56A1422C8E}" destId="{468A9D86-8338-4624-83F5-CD5F341E53E0}" srcOrd="0" destOrd="0" presId="urn:microsoft.com/office/officeart/2005/8/layout/pyramid1"/>
    <dgm:cxn modelId="{7CAEDB80-59E7-E249-910E-21BE92D4508E}" type="presParOf" srcId="{4FAD2EC6-176E-4D6A-8C7B-1D56A1422C8E}" destId="{5FE062D7-EEE0-4A2B-BEF8-E4C0C81D93D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CAC12D-89E6-466F-A9CD-C9255ACBA067}" type="doc">
      <dgm:prSet loTypeId="urn:microsoft.com/office/officeart/2005/8/layout/pyramid1" loCatId="pyramid" qsTypeId="urn:microsoft.com/office/officeart/2005/8/quickstyle/3d1" qsCatId="3D" csTypeId="urn:microsoft.com/office/officeart/2005/8/colors/accent1_3" csCatId="accent1" phldr="1"/>
      <dgm:spPr/>
    </dgm:pt>
    <dgm:pt modelId="{B93A2396-41DB-4DC1-BF92-D6CA6D31E2AC}">
      <dgm:prSet phldrT="[Text]" custT="1"/>
      <dgm:spPr/>
      <dgm:t>
        <a:bodyPr/>
        <a:lstStyle/>
        <a:p>
          <a:endParaRPr lang="es-PA" sz="1400" b="1" dirty="0">
            <a:solidFill>
              <a:schemeClr val="bg1"/>
            </a:solidFill>
          </a:endParaRPr>
        </a:p>
        <a:p>
          <a:r>
            <a:rPr lang="es-PA" sz="1400" b="1" dirty="0">
              <a:solidFill>
                <a:schemeClr val="bg1"/>
              </a:solidFill>
            </a:rPr>
            <a:t>17</a:t>
          </a:r>
        </a:p>
        <a:p>
          <a:r>
            <a:rPr lang="es-PA" sz="1400" b="1" dirty="0">
              <a:solidFill>
                <a:schemeClr val="bg1"/>
              </a:solidFill>
            </a:rPr>
            <a:t>Objetivos</a:t>
          </a:r>
          <a:endParaRPr lang="en-US" sz="1400" b="1" dirty="0">
            <a:solidFill>
              <a:schemeClr val="bg1"/>
            </a:solidFill>
          </a:endParaRPr>
        </a:p>
      </dgm:t>
    </dgm:pt>
    <dgm:pt modelId="{CDF36DB2-A96D-48EB-BC3E-663936D1B662}" type="parTrans" cxnId="{F8B2DE6A-EC9D-4385-9136-C4B857C0783B}">
      <dgm:prSet/>
      <dgm:spPr/>
      <dgm:t>
        <a:bodyPr/>
        <a:lstStyle/>
        <a:p>
          <a:endParaRPr lang="en-US" sz="1100" b="1">
            <a:solidFill>
              <a:schemeClr val="bg1"/>
            </a:solidFill>
          </a:endParaRPr>
        </a:p>
      </dgm:t>
    </dgm:pt>
    <dgm:pt modelId="{B774C099-7664-4438-B68C-0336542385FB}" type="sibTrans" cxnId="{F8B2DE6A-EC9D-4385-9136-C4B857C0783B}">
      <dgm:prSet/>
      <dgm:spPr/>
      <dgm:t>
        <a:bodyPr/>
        <a:lstStyle/>
        <a:p>
          <a:endParaRPr lang="en-US" sz="1100" b="1">
            <a:solidFill>
              <a:schemeClr val="bg1"/>
            </a:solidFill>
          </a:endParaRPr>
        </a:p>
      </dgm:t>
    </dgm:pt>
    <dgm:pt modelId="{C217D0E8-F205-4B1C-A498-AE6BF55C4F97}">
      <dgm:prSet phldrT="[Text]" custT="1"/>
      <dgm:spPr/>
      <dgm:t>
        <a:bodyPr/>
        <a:lstStyle/>
        <a:p>
          <a:r>
            <a:rPr lang="es-PA" sz="1400" b="1">
              <a:solidFill>
                <a:schemeClr val="bg1"/>
              </a:solidFill>
            </a:rPr>
            <a:t>169 Metas</a:t>
          </a:r>
          <a:endParaRPr lang="en-US" sz="1400" b="1" dirty="0">
            <a:solidFill>
              <a:schemeClr val="bg1"/>
            </a:solidFill>
          </a:endParaRPr>
        </a:p>
      </dgm:t>
    </dgm:pt>
    <dgm:pt modelId="{1838BB5F-4C45-42B9-A0AB-6A66B85769F1}" type="parTrans" cxnId="{D67E87AB-65CB-4F18-B1A0-269F4CAE47DD}">
      <dgm:prSet/>
      <dgm:spPr/>
      <dgm:t>
        <a:bodyPr/>
        <a:lstStyle/>
        <a:p>
          <a:endParaRPr lang="en-US" sz="1100" b="1">
            <a:solidFill>
              <a:schemeClr val="bg1"/>
            </a:solidFill>
          </a:endParaRPr>
        </a:p>
      </dgm:t>
    </dgm:pt>
    <dgm:pt modelId="{2AB01D8B-BB93-486F-A85D-9FF6DCF5DEA4}" type="sibTrans" cxnId="{D67E87AB-65CB-4F18-B1A0-269F4CAE47DD}">
      <dgm:prSet/>
      <dgm:spPr/>
      <dgm:t>
        <a:bodyPr/>
        <a:lstStyle/>
        <a:p>
          <a:endParaRPr lang="en-US" sz="1100" b="1">
            <a:solidFill>
              <a:schemeClr val="bg1"/>
            </a:solidFill>
          </a:endParaRPr>
        </a:p>
      </dgm:t>
    </dgm:pt>
    <dgm:pt modelId="{4171E4AD-0C14-47E6-85CA-5E3F825702B8}">
      <dgm:prSet phldrT="[Text]" custT="1"/>
      <dgm:spPr/>
      <dgm:t>
        <a:bodyPr/>
        <a:lstStyle/>
        <a:p>
          <a:r>
            <a:rPr lang="es-PA" sz="1400" b="1" dirty="0">
              <a:solidFill>
                <a:schemeClr val="bg1"/>
              </a:solidFill>
            </a:rPr>
            <a:t>+200 Indicadores</a:t>
          </a:r>
          <a:endParaRPr lang="en-US" sz="1400" b="1" dirty="0">
            <a:solidFill>
              <a:schemeClr val="bg1"/>
            </a:solidFill>
          </a:endParaRPr>
        </a:p>
      </dgm:t>
    </dgm:pt>
    <dgm:pt modelId="{32C87DC7-706A-47B3-952F-23267C1FAFDC}" type="parTrans" cxnId="{0801A838-21D4-4282-9844-8C420C04398E}">
      <dgm:prSet/>
      <dgm:spPr/>
      <dgm:t>
        <a:bodyPr/>
        <a:lstStyle/>
        <a:p>
          <a:endParaRPr lang="en-US" sz="1100" b="1">
            <a:solidFill>
              <a:schemeClr val="bg1"/>
            </a:solidFill>
          </a:endParaRPr>
        </a:p>
      </dgm:t>
    </dgm:pt>
    <dgm:pt modelId="{FE671CCF-00DF-43F0-B6A9-D60A5DB27F3F}" type="sibTrans" cxnId="{0801A838-21D4-4282-9844-8C420C04398E}">
      <dgm:prSet/>
      <dgm:spPr/>
      <dgm:t>
        <a:bodyPr/>
        <a:lstStyle/>
        <a:p>
          <a:endParaRPr lang="en-US" sz="1100" b="1">
            <a:solidFill>
              <a:schemeClr val="bg1"/>
            </a:solidFill>
          </a:endParaRPr>
        </a:p>
      </dgm:t>
    </dgm:pt>
    <dgm:pt modelId="{9FECD258-EFE9-428A-AB5E-F920E70A42CF}" type="pres">
      <dgm:prSet presAssocID="{DFCAC12D-89E6-466F-A9CD-C9255ACBA067}" presName="Name0" presStyleCnt="0">
        <dgm:presLayoutVars>
          <dgm:dir/>
          <dgm:animLvl val="lvl"/>
          <dgm:resizeHandles val="exact"/>
        </dgm:presLayoutVars>
      </dgm:prSet>
      <dgm:spPr/>
    </dgm:pt>
    <dgm:pt modelId="{79B014B0-E34D-4522-837F-34B24B35DE9A}" type="pres">
      <dgm:prSet presAssocID="{B93A2396-41DB-4DC1-BF92-D6CA6D31E2AC}" presName="Name8" presStyleCnt="0"/>
      <dgm:spPr/>
    </dgm:pt>
    <dgm:pt modelId="{E8B4AE78-8A82-4FBD-A27B-5B40B2C20260}" type="pres">
      <dgm:prSet presAssocID="{B93A2396-41DB-4DC1-BF92-D6CA6D31E2A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B855B17-2474-4CFF-9555-C3108B3FBF1E}" type="pres">
      <dgm:prSet presAssocID="{B93A2396-41DB-4DC1-BF92-D6CA6D31E2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1B45CFA-6F1A-44B3-A5AB-708C11EBCD6D}" type="pres">
      <dgm:prSet presAssocID="{C217D0E8-F205-4B1C-A498-AE6BF55C4F97}" presName="Name8" presStyleCnt="0"/>
      <dgm:spPr/>
    </dgm:pt>
    <dgm:pt modelId="{52250B7F-76FC-4885-83AC-587C7618638F}" type="pres">
      <dgm:prSet presAssocID="{C217D0E8-F205-4B1C-A498-AE6BF55C4F97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3763CA9-7A29-4744-89FE-7E05865E236B}" type="pres">
      <dgm:prSet presAssocID="{C217D0E8-F205-4B1C-A498-AE6BF55C4F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FAD2EC6-176E-4D6A-8C7B-1D56A1422C8E}" type="pres">
      <dgm:prSet presAssocID="{4171E4AD-0C14-47E6-85CA-5E3F825702B8}" presName="Name8" presStyleCnt="0"/>
      <dgm:spPr/>
    </dgm:pt>
    <dgm:pt modelId="{468A9D86-8338-4624-83F5-CD5F341E53E0}" type="pres">
      <dgm:prSet presAssocID="{4171E4AD-0C14-47E6-85CA-5E3F825702B8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FE062D7-EEE0-4A2B-BEF8-E4C0C81D93D8}" type="pres">
      <dgm:prSet presAssocID="{4171E4AD-0C14-47E6-85CA-5E3F825702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636C574D-2DBC-4547-AF36-773F5788A668}" type="presOf" srcId="{4171E4AD-0C14-47E6-85CA-5E3F825702B8}" destId="{5FE062D7-EEE0-4A2B-BEF8-E4C0C81D93D8}" srcOrd="1" destOrd="0" presId="urn:microsoft.com/office/officeart/2005/8/layout/pyramid1"/>
    <dgm:cxn modelId="{59061663-3ED1-8943-84CA-495E5D94F029}" type="presOf" srcId="{4171E4AD-0C14-47E6-85CA-5E3F825702B8}" destId="{468A9D86-8338-4624-83F5-CD5F341E53E0}" srcOrd="0" destOrd="0" presId="urn:microsoft.com/office/officeart/2005/8/layout/pyramid1"/>
    <dgm:cxn modelId="{D2D786B6-9D3F-DC41-AFBB-0044344D8058}" type="presOf" srcId="{B93A2396-41DB-4DC1-BF92-D6CA6D31E2AC}" destId="{E8B4AE78-8A82-4FBD-A27B-5B40B2C20260}" srcOrd="0" destOrd="0" presId="urn:microsoft.com/office/officeart/2005/8/layout/pyramid1"/>
    <dgm:cxn modelId="{8DD4DDD8-D5AD-A846-AF29-877C13675CBA}" type="presOf" srcId="{DFCAC12D-89E6-466F-A9CD-C9255ACBA067}" destId="{9FECD258-EFE9-428A-AB5E-F920E70A42CF}" srcOrd="0" destOrd="0" presId="urn:microsoft.com/office/officeart/2005/8/layout/pyramid1"/>
    <dgm:cxn modelId="{0801A838-21D4-4282-9844-8C420C04398E}" srcId="{DFCAC12D-89E6-466F-A9CD-C9255ACBA067}" destId="{4171E4AD-0C14-47E6-85CA-5E3F825702B8}" srcOrd="2" destOrd="0" parTransId="{32C87DC7-706A-47B3-952F-23267C1FAFDC}" sibTransId="{FE671CCF-00DF-43F0-B6A9-D60A5DB27F3F}"/>
    <dgm:cxn modelId="{4C8DA63A-2923-F744-90E0-9B6A2998D683}" type="presOf" srcId="{B93A2396-41DB-4DC1-BF92-D6CA6D31E2AC}" destId="{3B855B17-2474-4CFF-9555-C3108B3FBF1E}" srcOrd="1" destOrd="0" presId="urn:microsoft.com/office/officeart/2005/8/layout/pyramid1"/>
    <dgm:cxn modelId="{DDEE2C86-7734-4142-9E5D-5590264A6AF1}" type="presOf" srcId="{C217D0E8-F205-4B1C-A498-AE6BF55C4F97}" destId="{52250B7F-76FC-4885-83AC-587C7618638F}" srcOrd="0" destOrd="0" presId="urn:microsoft.com/office/officeart/2005/8/layout/pyramid1"/>
    <dgm:cxn modelId="{E54D55CC-584D-9B45-8A00-EDCFA8B8AE1D}" type="presOf" srcId="{C217D0E8-F205-4B1C-A498-AE6BF55C4F97}" destId="{53763CA9-7A29-4744-89FE-7E05865E236B}" srcOrd="1" destOrd="0" presId="urn:microsoft.com/office/officeart/2005/8/layout/pyramid1"/>
    <dgm:cxn modelId="{D67E87AB-65CB-4F18-B1A0-269F4CAE47DD}" srcId="{DFCAC12D-89E6-466F-A9CD-C9255ACBA067}" destId="{C217D0E8-F205-4B1C-A498-AE6BF55C4F97}" srcOrd="1" destOrd="0" parTransId="{1838BB5F-4C45-42B9-A0AB-6A66B85769F1}" sibTransId="{2AB01D8B-BB93-486F-A85D-9FF6DCF5DEA4}"/>
    <dgm:cxn modelId="{F8B2DE6A-EC9D-4385-9136-C4B857C0783B}" srcId="{DFCAC12D-89E6-466F-A9CD-C9255ACBA067}" destId="{B93A2396-41DB-4DC1-BF92-D6CA6D31E2AC}" srcOrd="0" destOrd="0" parTransId="{CDF36DB2-A96D-48EB-BC3E-663936D1B662}" sibTransId="{B774C099-7664-4438-B68C-0336542385FB}"/>
    <dgm:cxn modelId="{8EE5B39E-3CFE-714E-A9AF-854ECFAC8B7F}" type="presParOf" srcId="{9FECD258-EFE9-428A-AB5E-F920E70A42CF}" destId="{79B014B0-E34D-4522-837F-34B24B35DE9A}" srcOrd="0" destOrd="0" presId="urn:microsoft.com/office/officeart/2005/8/layout/pyramid1"/>
    <dgm:cxn modelId="{B1B7913D-355A-864B-9236-996BB938817C}" type="presParOf" srcId="{79B014B0-E34D-4522-837F-34B24B35DE9A}" destId="{E8B4AE78-8A82-4FBD-A27B-5B40B2C20260}" srcOrd="0" destOrd="0" presId="urn:microsoft.com/office/officeart/2005/8/layout/pyramid1"/>
    <dgm:cxn modelId="{A32AD8A2-21B9-514E-B325-65F39254FF95}" type="presParOf" srcId="{79B014B0-E34D-4522-837F-34B24B35DE9A}" destId="{3B855B17-2474-4CFF-9555-C3108B3FBF1E}" srcOrd="1" destOrd="0" presId="urn:microsoft.com/office/officeart/2005/8/layout/pyramid1"/>
    <dgm:cxn modelId="{8B317C87-DC21-AD4C-9058-3CD859D1B96B}" type="presParOf" srcId="{9FECD258-EFE9-428A-AB5E-F920E70A42CF}" destId="{31B45CFA-6F1A-44B3-A5AB-708C11EBCD6D}" srcOrd="1" destOrd="0" presId="urn:microsoft.com/office/officeart/2005/8/layout/pyramid1"/>
    <dgm:cxn modelId="{DFF564D1-4FB1-394D-9CB8-B45E78673724}" type="presParOf" srcId="{31B45CFA-6F1A-44B3-A5AB-708C11EBCD6D}" destId="{52250B7F-76FC-4885-83AC-587C7618638F}" srcOrd="0" destOrd="0" presId="urn:microsoft.com/office/officeart/2005/8/layout/pyramid1"/>
    <dgm:cxn modelId="{AC959DAB-BEAC-A54F-9CF7-1A4BFA38CF2C}" type="presParOf" srcId="{31B45CFA-6F1A-44B3-A5AB-708C11EBCD6D}" destId="{53763CA9-7A29-4744-89FE-7E05865E236B}" srcOrd="1" destOrd="0" presId="urn:microsoft.com/office/officeart/2005/8/layout/pyramid1"/>
    <dgm:cxn modelId="{1BE9F737-A4F4-FA4F-8FE5-A4910049AD4C}" type="presParOf" srcId="{9FECD258-EFE9-428A-AB5E-F920E70A42CF}" destId="{4FAD2EC6-176E-4D6A-8C7B-1D56A1422C8E}" srcOrd="2" destOrd="0" presId="urn:microsoft.com/office/officeart/2005/8/layout/pyramid1"/>
    <dgm:cxn modelId="{B40AD07A-4FF5-D94C-9C57-1ECDDCE594A9}" type="presParOf" srcId="{4FAD2EC6-176E-4D6A-8C7B-1D56A1422C8E}" destId="{468A9D86-8338-4624-83F5-CD5F341E53E0}" srcOrd="0" destOrd="0" presId="urn:microsoft.com/office/officeart/2005/8/layout/pyramid1"/>
    <dgm:cxn modelId="{28319CCC-DADE-1E4F-8DB1-6417F2F02482}" type="presParOf" srcId="{4FAD2EC6-176E-4D6A-8C7B-1D56A1422C8E}" destId="{5FE062D7-EEE0-4A2B-BEF8-E4C0C81D93D8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4AE78-8A82-4FBD-A27B-5B40B2C20260}">
      <dsp:nvSpPr>
        <dsp:cNvPr id="0" name=""/>
        <dsp:cNvSpPr/>
      </dsp:nvSpPr>
      <dsp:spPr>
        <a:xfrm>
          <a:off x="786459" y="0"/>
          <a:ext cx="786459" cy="884176"/>
        </a:xfrm>
        <a:prstGeom prst="trapezoid">
          <a:avLst>
            <a:gd name="adj" fmla="val 5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200" b="1" kern="1200" dirty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200" b="1" kern="1200" dirty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200" b="1" kern="1200" dirty="0">
              <a:solidFill>
                <a:schemeClr val="bg1"/>
              </a:solidFill>
            </a:rPr>
            <a:t>8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200" b="1" kern="1200" dirty="0">
              <a:solidFill>
                <a:schemeClr val="bg1"/>
              </a:solidFill>
            </a:rPr>
            <a:t>Objetivos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786459" y="0"/>
        <a:ext cx="786459" cy="884176"/>
      </dsp:txXfrm>
    </dsp:sp>
    <dsp:sp modelId="{52250B7F-76FC-4885-83AC-587C7618638F}">
      <dsp:nvSpPr>
        <dsp:cNvPr id="0" name=""/>
        <dsp:cNvSpPr/>
      </dsp:nvSpPr>
      <dsp:spPr>
        <a:xfrm>
          <a:off x="393229" y="884176"/>
          <a:ext cx="1572918" cy="884176"/>
        </a:xfrm>
        <a:prstGeom prst="trapezoid">
          <a:avLst>
            <a:gd name="adj" fmla="val 44474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400" b="1" kern="1200">
              <a:solidFill>
                <a:schemeClr val="bg1"/>
              </a:solidFill>
            </a:rPr>
            <a:t>21 Metas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668490" y="884176"/>
        <a:ext cx="1022396" cy="884176"/>
      </dsp:txXfrm>
    </dsp:sp>
    <dsp:sp modelId="{468A9D86-8338-4624-83F5-CD5F341E53E0}">
      <dsp:nvSpPr>
        <dsp:cNvPr id="0" name=""/>
        <dsp:cNvSpPr/>
      </dsp:nvSpPr>
      <dsp:spPr>
        <a:xfrm>
          <a:off x="0" y="1768352"/>
          <a:ext cx="2359377" cy="884176"/>
        </a:xfrm>
        <a:prstGeom prst="trapezoid">
          <a:avLst>
            <a:gd name="adj" fmla="val 44474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400" b="1" kern="1200" dirty="0">
              <a:solidFill>
                <a:schemeClr val="bg1"/>
              </a:solidFill>
            </a:rPr>
            <a:t>60 Indicadores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412890" y="1768352"/>
        <a:ext cx="1533595" cy="884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4AE78-8A82-4FBD-A27B-5B40B2C20260}">
      <dsp:nvSpPr>
        <dsp:cNvPr id="0" name=""/>
        <dsp:cNvSpPr/>
      </dsp:nvSpPr>
      <dsp:spPr>
        <a:xfrm>
          <a:off x="979300" y="0"/>
          <a:ext cx="979300" cy="1022604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400" b="1" kern="1200" dirty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400" b="1" kern="1200" dirty="0">
              <a:solidFill>
                <a:schemeClr val="bg1"/>
              </a:solidFill>
            </a:rPr>
            <a:t>17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400" b="1" kern="1200" dirty="0">
              <a:solidFill>
                <a:schemeClr val="bg1"/>
              </a:solidFill>
            </a:rPr>
            <a:t>Objetivos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979300" y="0"/>
        <a:ext cx="979300" cy="1022604"/>
      </dsp:txXfrm>
    </dsp:sp>
    <dsp:sp modelId="{52250B7F-76FC-4885-83AC-587C7618638F}">
      <dsp:nvSpPr>
        <dsp:cNvPr id="0" name=""/>
        <dsp:cNvSpPr/>
      </dsp:nvSpPr>
      <dsp:spPr>
        <a:xfrm>
          <a:off x="489650" y="1022604"/>
          <a:ext cx="1958600" cy="1022604"/>
        </a:xfrm>
        <a:prstGeom prst="trapezoid">
          <a:avLst>
            <a:gd name="adj" fmla="val 47883"/>
          </a:avLst>
        </a:prstGeom>
        <a:gradFill rotWithShape="0">
          <a:gsLst>
            <a:gs pos="0">
              <a:schemeClr val="accent1">
                <a:shade val="80000"/>
                <a:hueOff val="135633"/>
                <a:satOff val="2588"/>
                <a:lumOff val="114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5633"/>
                <a:satOff val="2588"/>
                <a:lumOff val="114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5633"/>
                <a:satOff val="2588"/>
                <a:lumOff val="114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400" b="1" kern="1200">
              <a:solidFill>
                <a:schemeClr val="bg1"/>
              </a:solidFill>
            </a:rPr>
            <a:t>169 Metas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832405" y="1022604"/>
        <a:ext cx="1273090" cy="1022604"/>
      </dsp:txXfrm>
    </dsp:sp>
    <dsp:sp modelId="{468A9D86-8338-4624-83F5-CD5F341E53E0}">
      <dsp:nvSpPr>
        <dsp:cNvPr id="0" name=""/>
        <dsp:cNvSpPr/>
      </dsp:nvSpPr>
      <dsp:spPr>
        <a:xfrm>
          <a:off x="0" y="2045208"/>
          <a:ext cx="2937901" cy="1022604"/>
        </a:xfrm>
        <a:prstGeom prst="trapezoid">
          <a:avLst>
            <a:gd name="adj" fmla="val 47883"/>
          </a:avLst>
        </a:prstGeom>
        <a:gradFill rotWithShape="0">
          <a:gsLst>
            <a:gs pos="0">
              <a:schemeClr val="accent1">
                <a:shade val="80000"/>
                <a:hueOff val="271265"/>
                <a:satOff val="5175"/>
                <a:lumOff val="228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71265"/>
                <a:satOff val="5175"/>
                <a:lumOff val="228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71265"/>
                <a:satOff val="5175"/>
                <a:lumOff val="228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400" b="1" kern="1200" dirty="0">
              <a:solidFill>
                <a:schemeClr val="bg1"/>
              </a:solidFill>
            </a:rPr>
            <a:t>+200 Indicadores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514132" y="2045208"/>
        <a:ext cx="1909635" cy="1022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F4A61-F5B7-9047-833B-2257C2D84337}" type="datetimeFigureOut">
              <a:rPr lang="es-ES_tradnl" smtClean="0"/>
              <a:t>4/9/23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D106D-F63C-0A43-9031-21320E395AE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81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6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5864-B784-8642-B786-50FC46F7C4A9}" type="datetimeFigureOut">
              <a:rPr lang="es-ES_tradnl" smtClean="0"/>
              <a:t>4/9/23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61B-6959-1945-BE1A-BDA9B6FC430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185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5864-B784-8642-B786-50FC46F7C4A9}" type="datetimeFigureOut">
              <a:rPr lang="es-ES_tradnl" smtClean="0"/>
              <a:t>4/9/23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61B-6959-1945-BE1A-BDA9B6FC430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092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5864-B784-8642-B786-50FC46F7C4A9}" type="datetimeFigureOut">
              <a:rPr lang="es-ES_tradnl" smtClean="0"/>
              <a:t>4/9/23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61B-6959-1945-BE1A-BDA9B6FC430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8979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 txBox="1">
            <a:spLocks/>
          </p:cNvSpPr>
          <p:nvPr userDrawn="1"/>
        </p:nvSpPr>
        <p:spPr>
          <a:xfrm>
            <a:off x="1" y="6641869"/>
            <a:ext cx="2493818" cy="21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© UNDP – Implementing the 2030 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5FBBBAB-8487-4982-AED6-320D9A8F4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668" y="111719"/>
            <a:ext cx="546444" cy="1337582"/>
          </a:xfrm>
          <a:prstGeom prst="rect">
            <a:avLst/>
          </a:prstGeom>
        </p:spPr>
      </p:pic>
      <p:pic>
        <p:nvPicPr>
          <p:cNvPr id="5" name="Picture 2" descr="Image result for ods">
            <a:extLst>
              <a:ext uri="{FF2B5EF4-FFF2-40B4-BE49-F238E27FC236}">
                <a16:creationId xmlns="" xmlns:a16="http://schemas.microsoft.com/office/drawing/2014/main" id="{92F73F56-0880-4274-AE84-1078AF2CEA9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25056" y="5847556"/>
            <a:ext cx="1031126" cy="100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4">
            <a:extLst>
              <a:ext uri="{FF2B5EF4-FFF2-40B4-BE49-F238E27FC236}">
                <a16:creationId xmlns="" xmlns:a16="http://schemas.microsoft.com/office/drawing/2014/main" id="{B4C00E46-A370-4F01-B0FC-96DA20A5223E}"/>
              </a:ext>
            </a:extLst>
          </p:cNvPr>
          <p:cNvSpPr txBox="1">
            <a:spLocks/>
          </p:cNvSpPr>
          <p:nvPr userDrawn="1"/>
        </p:nvSpPr>
        <p:spPr>
          <a:xfrm>
            <a:off x="11431176" y="6350000"/>
            <a:ext cx="660936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4F03B-3EEA-44EC-B578-3C5F524F1EED}" type="slidenum">
              <a:rPr kumimoji="0" lang="en-GB" sz="2800" b="1" i="0" u="none" strike="noStrike" kern="1200" cap="none" spc="0" normalizeH="0" baseline="0" noProof="0" smtClean="0">
                <a:ln>
                  <a:solidFill>
                    <a:prstClr val="white"/>
                  </a:solidFill>
                </a:ln>
                <a:solidFill>
                  <a:schemeClr val="accent1"/>
                </a:solidFill>
                <a:effectLst/>
                <a:uLnTx/>
                <a:uFillTx/>
                <a:latin typeface="Myriad Pro" panose="020B0503030403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GB" sz="28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chemeClr val="accent1"/>
              </a:solidFill>
              <a:effectLst/>
              <a:uLnTx/>
              <a:uFillTx/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68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70A67F-C981-4404-89DD-11F6235AC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133C325-AB77-4247-9B8A-1ABE50198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036A8D8-BD67-4359-9126-43AFDFF6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C15E-BDEE-49F5-AC83-19B52541F36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4/09/23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8EDFD7B-FD08-4E79-963F-866618C50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FA55CE1-EA7E-4CF0-A8E8-FF09B941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532E-9B74-457F-9509-C9239915F26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81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509A654-9696-46A9-92B0-73FB0076F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81AB13B-747B-4041-95EE-FCBC0FBD6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003A448-69BB-464B-BEA5-9CE1C0DC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C15E-BDEE-49F5-AC83-19B52541F36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4/09/23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5EE6D44-77DB-47C4-A01A-0EEB9DA2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7311575-08D4-49FF-8519-C596EE46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532E-9B74-457F-9509-C9239915F26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7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8A19F7-A4D7-4852-B8D5-68FBF6C12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6C6A5EB-39C7-44BE-AC6A-DAE84919B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98415A5-7D49-415D-BDB5-34F69433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C15E-BDEE-49F5-AC83-19B52541F36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4/09/23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7DBC07B-A56A-4036-8A4C-31D3CCA4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BB56D5B-5065-4D90-AFC3-04028228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532E-9B74-457F-9509-C9239915F26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61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DC191A-2B04-440D-820B-5E1B1A98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DAEAE9B-8AD9-45BE-8815-97AA29271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5753330-E79C-40DB-AC94-788604DD3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7CD2EB2-487C-4D22-8BBE-27FA0C55D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C15E-BDEE-49F5-AC83-19B52541F36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4/09/23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1A52CF0-EEB9-460B-BAA5-3917532DF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2B94DC9-2B50-4B68-9493-0945750CB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532E-9B74-457F-9509-C9239915F26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6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CF125F-0278-41B5-8330-63B6D7FCB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27D2EA2-C7B0-4B26-874E-B53B0D61E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04ACB92-F074-46C4-9DAD-435AEC7C8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A2634F8C-4F94-4D7D-8EFF-D33036352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FF52BD2D-D434-462D-9B9C-ABDF2E8C2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DD99F4EE-C672-4D34-AD15-1F0C4D51E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C15E-BDEE-49F5-AC83-19B52541F36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4/09/23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7B803745-A6A1-4458-8E18-568B97F1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F74EE880-6C35-4DB7-A6CD-FE540891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532E-9B74-457F-9509-C9239915F26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30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28B1F30-0DBC-485D-85DE-A3E8EDF73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FFD09B8-7C83-47D7-8DFA-AE7776C07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C15E-BDEE-49F5-AC83-19B52541F36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4/09/23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4A85EBA-C91B-4914-85A6-DE4BD2E59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40A61E03-FC29-4F79-BA86-991B1617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532E-9B74-457F-9509-C9239915F26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2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2DE72CB4-FE0E-4352-B0FD-E1967DC17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C15E-BDEE-49F5-AC83-19B52541F36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4/09/23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4B9FD5F-054F-4079-BB3F-9A9C59487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44E7E857-AA4A-46C1-B88F-722C2B35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532E-9B74-457F-9509-C9239915F26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1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5864-B784-8642-B786-50FC46F7C4A9}" type="datetimeFigureOut">
              <a:rPr lang="es-ES_tradnl" smtClean="0"/>
              <a:t>4/9/23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61B-6959-1945-BE1A-BDA9B6FC430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6609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4A8773C-2416-4F06-AEDF-D98E504A4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0F86D87-52DC-4AB0-9020-8E0E78B5B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13A30C1B-657F-400A-A34D-76ABE9403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F2CA706-6BA0-4C16-8DF4-E291AA531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C15E-BDEE-49F5-AC83-19B52541F36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4/09/23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29C5341-5E65-46E0-92D7-A070A368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FB50297-5A58-495C-AA79-1EA3B291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532E-9B74-457F-9509-C9239915F26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92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47F05E-67FE-4415-A4F5-BB58133CA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07F0B829-7D7E-4F18-B98E-B41A7AADE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7501889-28DE-4804-966A-C4F8C0C5D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A85E153-AAD8-49E5-867C-2027BFD12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C15E-BDEE-49F5-AC83-19B52541F36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4/09/23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1259003-1BE7-4D1F-8CB6-D4F3DB280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ED2D105-7CDF-4903-8D13-34A3DFDB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532E-9B74-457F-9509-C9239915F26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49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C7ED0C5-390C-4416-AF1F-94A370DF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42BA7554-C758-4443-A909-90B3866F7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BC9D00C-9F84-4404-9324-F8610E8E5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C15E-BDEE-49F5-AC83-19B52541F36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4/09/23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1F60A86-C896-41FB-A70F-ADC9C6E16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DF3E451-4AAB-4E9E-991C-EEFD8CB3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532E-9B74-457F-9509-C9239915F26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94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0AF3B151-B624-494C-85DC-500272EAF5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BDC84A5-D230-436F-B459-B6EDA2EDC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64858B5-BE37-4866-ABC2-22D1CC4C8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C15E-BDEE-49F5-AC83-19B52541F36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4/09/23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BB5D16C-0DB9-4637-B3E1-A4EDAAE3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AEFFA3F-BD5B-430B-AE63-6E34597A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532E-9B74-457F-9509-C9239915F26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69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CA60-9F80-E94C-9C1C-132417A19415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4/9/23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064E-3935-BC49-83A9-2B6EFC34BC87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5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CA60-9F80-E94C-9C1C-132417A19415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4/9/23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064E-3935-BC49-83A9-2B6EFC34BC87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00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CA60-9F80-E94C-9C1C-132417A19415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4/9/23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064E-3935-BC49-83A9-2B6EFC34BC87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97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CA60-9F80-E94C-9C1C-132417A19415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4/9/23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064E-3935-BC49-83A9-2B6EFC34BC87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CA60-9F80-E94C-9C1C-132417A19415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4/9/23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064E-3935-BC49-83A9-2B6EFC34BC87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20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CA60-9F80-E94C-9C1C-132417A19415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4/9/23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064E-3935-BC49-83A9-2B6EFC34BC87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5864-B784-8642-B786-50FC46F7C4A9}" type="datetimeFigureOut">
              <a:rPr lang="es-ES_tradnl" smtClean="0"/>
              <a:t>4/9/23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61B-6959-1945-BE1A-BDA9B6FC430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4545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CA60-9F80-E94C-9C1C-132417A19415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4/9/23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064E-3935-BC49-83A9-2B6EFC34BC87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50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CA60-9F80-E94C-9C1C-132417A19415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4/9/23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064E-3935-BC49-83A9-2B6EFC34BC87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3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CA60-9F80-E94C-9C1C-132417A19415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4/9/23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064E-3935-BC49-83A9-2B6EFC34BC87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3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CA60-9F80-E94C-9C1C-132417A19415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4/9/23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064E-3935-BC49-83A9-2B6EFC34BC87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47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CA60-9F80-E94C-9C1C-132417A19415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4/9/23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064E-3935-BC49-83A9-2B6EFC34BC87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5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5864-B784-8642-B786-50FC46F7C4A9}" type="datetimeFigureOut">
              <a:rPr lang="es-ES_tradnl" smtClean="0"/>
              <a:t>4/9/23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61B-6959-1945-BE1A-BDA9B6FC430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246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5864-B784-8642-B786-50FC46F7C4A9}" type="datetimeFigureOut">
              <a:rPr lang="es-ES_tradnl" smtClean="0"/>
              <a:t>4/9/23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61B-6959-1945-BE1A-BDA9B6FC430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075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5864-B784-8642-B786-50FC46F7C4A9}" type="datetimeFigureOut">
              <a:rPr lang="es-ES_tradnl" smtClean="0"/>
              <a:t>4/9/23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61B-6959-1945-BE1A-BDA9B6FC430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464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5864-B784-8642-B786-50FC46F7C4A9}" type="datetimeFigureOut">
              <a:rPr lang="es-ES_tradnl" smtClean="0"/>
              <a:t>4/9/23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61B-6959-1945-BE1A-BDA9B6FC430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13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5864-B784-8642-B786-50FC46F7C4A9}" type="datetimeFigureOut">
              <a:rPr lang="es-ES_tradnl" smtClean="0"/>
              <a:t>4/9/23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61B-6959-1945-BE1A-BDA9B6FC430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615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5864-B784-8642-B786-50FC46F7C4A9}" type="datetimeFigureOut">
              <a:rPr lang="es-ES_tradnl" smtClean="0"/>
              <a:t>4/9/23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561B-6959-1945-BE1A-BDA9B6FC430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93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55864-B784-8642-B786-50FC46F7C4A9}" type="datetimeFigureOut">
              <a:rPr lang="es-ES_tradnl" smtClean="0"/>
              <a:t>4/9/23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2561B-6959-1945-BE1A-BDA9B6FC430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885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BB3DC776-445B-4953-A682-DD72BD99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C953CE2-FF3C-4546-9424-5517B56FB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6B2592E-126D-42A9-9C25-F39EA91CE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4C15E-BDEE-49F5-AC83-19B52541F36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4/09/23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FF0BA90-225F-4CB8-84B1-73F0B9C41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D6677FF-F6DE-4B67-A413-2B8DEF03D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8532E-9B74-457F-9509-C9239915F26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0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CCA60-9F80-E94C-9C1C-132417A19415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4/9/23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8064E-3935-BC49-83A9-2B6EFC34BC87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3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g"/><Relationship Id="rId3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tiff"/><Relationship Id="rId3" Type="http://schemas.openxmlformats.org/officeDocument/2006/relationships/image" Target="../media/image3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8D47A04-BCFC-40E8-999F-DE4F83EDA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672" y="2913011"/>
            <a:ext cx="7488029" cy="727746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s-ES" b="1" dirty="0" smtClean="0">
                <a:solidFill>
                  <a:srgbClr val="18486A"/>
                </a:solidFill>
                <a:latin typeface="Acto Book" panose="02000503060000020004" pitchFamily="50" charset="0"/>
              </a:rPr>
              <a:t>Presentación</a:t>
            </a:r>
            <a:endParaRPr lang="es-PE" b="1" dirty="0">
              <a:solidFill>
                <a:srgbClr val="18486A"/>
              </a:solidFill>
              <a:latin typeface="Acto Book" panose="02000503060000020004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212" y="1136379"/>
            <a:ext cx="3847531" cy="544947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16243" y="3861117"/>
            <a:ext cx="3307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accent5">
                    <a:lumMod val="50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Dr. François Vallaeys</a:t>
            </a:r>
          </a:p>
          <a:p>
            <a:r>
              <a:rPr lang="es-ES_tradnl" sz="2000" dirty="0" smtClean="0">
                <a:solidFill>
                  <a:schemeClr val="accent5">
                    <a:lumMod val="50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Presidente URSULA </a:t>
            </a:r>
          </a:p>
          <a:p>
            <a:r>
              <a:rPr lang="es-ES_tradnl" sz="2000" dirty="0" err="1" smtClean="0">
                <a:solidFill>
                  <a:schemeClr val="accent5">
                    <a:lumMod val="50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f.vallaeys@up.edu.pe</a:t>
            </a:r>
            <a:endParaRPr lang="es-ES_tradnl" sz="2000" dirty="0">
              <a:solidFill>
                <a:schemeClr val="accent5">
                  <a:lumMod val="50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89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429" y="0"/>
            <a:ext cx="6097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="" xmlns:a16="http://schemas.microsoft.com/office/drawing/2014/main" id="{0B3CB1E7-107F-4B55-A6C1-548F0BC24E13}"/>
              </a:ext>
            </a:extLst>
          </p:cNvPr>
          <p:cNvSpPr/>
          <p:nvPr/>
        </p:nvSpPr>
        <p:spPr>
          <a:xfrm>
            <a:off x="992258" y="1117246"/>
            <a:ext cx="108513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s-ES" sz="2000" dirty="0">
                <a:solidFill>
                  <a:prstClr val="black"/>
                </a:solidFill>
              </a:rPr>
              <a:t>Para informar sobre los retos del desarrollo actuales y </a:t>
            </a:r>
            <a:r>
              <a:rPr lang="es-ES" sz="2000" dirty="0" smtClean="0">
                <a:solidFill>
                  <a:prstClr val="black"/>
                </a:solidFill>
              </a:rPr>
              <a:t>futuros </a:t>
            </a:r>
            <a:endParaRPr lang="es-ES" sz="2000" dirty="0">
              <a:solidFill>
                <a:prstClr val="black"/>
              </a:solidFill>
            </a:endParaRPr>
          </a:p>
          <a:p>
            <a:endParaRPr lang="es-ES" sz="2000" dirty="0">
              <a:solidFill>
                <a:prstClr val="black"/>
              </a:solidFill>
            </a:endParaRPr>
          </a:p>
          <a:p>
            <a:r>
              <a:rPr lang="es-ES" sz="2000" dirty="0">
                <a:solidFill>
                  <a:prstClr val="black"/>
                </a:solidFill>
              </a:rPr>
              <a:t>En la formación de los profesionales para enfrentar dichos retos</a:t>
            </a:r>
          </a:p>
          <a:p>
            <a:endParaRPr lang="en-US" sz="2000" dirty="0" smtClean="0"/>
          </a:p>
          <a:p>
            <a:r>
              <a:rPr lang="es-MX" sz="2000" dirty="0">
                <a:solidFill>
                  <a:prstClr val="black"/>
                </a:solidFill>
              </a:rPr>
              <a:t>Para tener sociedades más equitativas bajo el principio de no dejar a nadie atrás</a:t>
            </a:r>
          </a:p>
          <a:p>
            <a:endParaRPr lang="es-MX" sz="2000" dirty="0">
              <a:solidFill>
                <a:prstClr val="black"/>
              </a:solidFill>
            </a:endParaRPr>
          </a:p>
          <a:p>
            <a:r>
              <a:rPr lang="es-MX" sz="2000" dirty="0">
                <a:solidFill>
                  <a:prstClr val="black"/>
                </a:solidFill>
              </a:rPr>
              <a:t>Para cerrar las brechas entre hombres y mujeres</a:t>
            </a:r>
          </a:p>
          <a:p>
            <a:endParaRPr lang="es-MX" sz="2000" dirty="0">
              <a:solidFill>
                <a:prstClr val="black"/>
              </a:solidFill>
            </a:endParaRPr>
          </a:p>
          <a:p>
            <a:r>
              <a:rPr lang="es-MX" sz="2000" dirty="0">
                <a:solidFill>
                  <a:prstClr val="black"/>
                </a:solidFill>
              </a:rPr>
              <a:t>Como fuente de capacitación y ocupación para los </a:t>
            </a:r>
            <a:r>
              <a:rPr lang="es-MX" sz="2000" dirty="0" smtClean="0">
                <a:solidFill>
                  <a:prstClr val="black"/>
                </a:solidFill>
              </a:rPr>
              <a:t>jóvenes</a:t>
            </a:r>
          </a:p>
          <a:p>
            <a:endParaRPr lang="es-MX" sz="2000" dirty="0">
              <a:solidFill>
                <a:prstClr val="black"/>
              </a:solidFill>
            </a:endParaRPr>
          </a:p>
          <a:p>
            <a:r>
              <a:rPr lang="es-MX" sz="2000" dirty="0">
                <a:solidFill>
                  <a:prstClr val="black"/>
                </a:solidFill>
              </a:rPr>
              <a:t>La investigación científica y tecnológica para la innovación, el desarrollo económico y social</a:t>
            </a:r>
          </a:p>
          <a:p>
            <a:pPr marL="514350" indent="-514350">
              <a:buFont typeface="+mj-lt"/>
              <a:buAutoNum type="arabicPeriod" startAt="7"/>
            </a:pPr>
            <a:endParaRPr lang="es-MX" sz="2000" dirty="0">
              <a:solidFill>
                <a:prstClr val="black"/>
              </a:solidFill>
            </a:endParaRPr>
          </a:p>
          <a:p>
            <a:r>
              <a:rPr lang="es-MX" sz="2000" dirty="0">
                <a:solidFill>
                  <a:prstClr val="black"/>
                </a:solidFill>
              </a:rPr>
              <a:t>La cooperación </a:t>
            </a:r>
            <a:r>
              <a:rPr lang="es-MX" sz="2000" dirty="0" smtClean="0">
                <a:solidFill>
                  <a:prstClr val="black"/>
                </a:solidFill>
              </a:rPr>
              <a:t>e </a:t>
            </a:r>
            <a:r>
              <a:rPr lang="es-MX" sz="2000" dirty="0">
                <a:solidFill>
                  <a:prstClr val="black"/>
                </a:solidFill>
              </a:rPr>
              <a:t>intercambio como eje clave de las alianzas para el desarrollo</a:t>
            </a:r>
          </a:p>
          <a:p>
            <a:endParaRPr lang="es-MX" sz="2000" dirty="0">
              <a:solidFill>
                <a:prstClr val="black"/>
              </a:solidFill>
            </a:endParaRPr>
          </a:p>
          <a:p>
            <a:r>
              <a:rPr lang="es-MX" sz="2000" dirty="0">
                <a:solidFill>
                  <a:prstClr val="black"/>
                </a:solidFill>
              </a:rPr>
              <a:t>Para informar e influir en el ciclo de las políticas públicas con la perspectiva de Agenda </a:t>
            </a:r>
            <a:r>
              <a:rPr lang="es-MX" sz="2000" dirty="0" smtClean="0">
                <a:solidFill>
                  <a:prstClr val="black"/>
                </a:solidFill>
              </a:rPr>
              <a:t>2030</a:t>
            </a:r>
            <a:endParaRPr lang="en-US" sz="2000" dirty="0" smtClean="0"/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3655F2C6-197C-4626-A9C2-FBF13D7D5C69}"/>
              </a:ext>
            </a:extLst>
          </p:cNvPr>
          <p:cNvSpPr/>
          <p:nvPr/>
        </p:nvSpPr>
        <p:spPr>
          <a:xfrm>
            <a:off x="670398" y="409360"/>
            <a:ext cx="1101985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prstClr val="black"/>
                </a:solidFill>
                <a:latin typeface="Calibri" panose="020F0502020204030204"/>
              </a:rPr>
              <a:t>Las universidades tienen un papel </a:t>
            </a:r>
            <a:r>
              <a:rPr lang="es-ES" sz="2000" b="1">
                <a:solidFill>
                  <a:prstClr val="black"/>
                </a:solidFill>
                <a:latin typeface="Calibri" panose="020F0502020204030204"/>
              </a:rPr>
              <a:t>muy </a:t>
            </a:r>
            <a:r>
              <a:rPr lang="es-ES" sz="2000" b="1" smtClean="0">
                <a:solidFill>
                  <a:prstClr val="black"/>
                </a:solidFill>
                <a:latin typeface="Calibri" panose="020F0502020204030204"/>
              </a:rPr>
              <a:t>importante e</a:t>
            </a:r>
            <a:r>
              <a:rPr lang="es-ES" sz="2000" b="1" smtClean="0">
                <a:solidFill>
                  <a:prstClr val="black"/>
                </a:solidFill>
              </a:rPr>
              <a:t>n </a:t>
            </a:r>
            <a:r>
              <a:rPr lang="es-ES" sz="2000" b="1" dirty="0">
                <a:solidFill>
                  <a:prstClr val="black"/>
                </a:solidFill>
              </a:rPr>
              <a:t>la incorporación de los principios de la agenda 2030 en los programas docentes y en la </a:t>
            </a:r>
            <a:r>
              <a:rPr lang="es-ES" sz="2000" b="1">
                <a:solidFill>
                  <a:prstClr val="black"/>
                </a:solidFill>
              </a:rPr>
              <a:t>investigación </a:t>
            </a:r>
            <a:r>
              <a:rPr lang="es-ES" sz="2000" b="1" smtClean="0">
                <a:solidFill>
                  <a:prstClr val="black"/>
                </a:solidFill>
              </a:rPr>
              <a:t>académica</a:t>
            </a:r>
            <a:endParaRPr lang="es-E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550" y="1979385"/>
            <a:ext cx="8470900" cy="2921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55914" y="391885"/>
            <a:ext cx="772885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smtClean="0"/>
              <a:t>La Meta ODS 4.7. es la que obliga la Universidad a incorporar a los ODS en sus mallas curriculares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4082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755" y="0"/>
            <a:ext cx="760066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63286" y="2362201"/>
            <a:ext cx="3253612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smtClean="0"/>
              <a:t>El mayor </a:t>
            </a:r>
            <a:r>
              <a:rPr lang="es-ES_tradnl" sz="2400" dirty="0" err="1" smtClean="0"/>
              <a:t>desaf</a:t>
            </a:r>
            <a:r>
              <a:rPr lang="es-ES" sz="2400" dirty="0" err="1" smtClean="0"/>
              <a:t>ío</a:t>
            </a:r>
            <a:r>
              <a:rPr lang="es-ES" sz="2400" dirty="0" smtClean="0"/>
              <a:t> es el cambio de mentalidad, de paradigma mental e institucional</a:t>
            </a:r>
            <a:endParaRPr lang="es-ES_tradnl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63286" y="664027"/>
            <a:ext cx="2536371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3600" dirty="0" smtClean="0"/>
              <a:t>Los ODS son un </a:t>
            </a:r>
            <a:r>
              <a:rPr lang="es-ES_tradnl" sz="3600" dirty="0" err="1" smtClean="0"/>
              <a:t>desaf</a:t>
            </a:r>
            <a:r>
              <a:rPr lang="es-ES" sz="3600" dirty="0" err="1" smtClean="0"/>
              <a:t>ío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1627161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679" y="690335"/>
            <a:ext cx="8801100" cy="58039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06827" y="1145461"/>
            <a:ext cx="2990852" cy="48936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smtClean="0"/>
              <a:t>Las Universidades son un actor </a:t>
            </a:r>
            <a:r>
              <a:rPr lang="es-ES_tradnl" sz="2400" dirty="0" err="1" smtClean="0"/>
              <a:t>estrat</a:t>
            </a:r>
            <a:r>
              <a:rPr lang="es-ES" sz="2400" dirty="0" err="1" smtClean="0"/>
              <a:t>égico</a:t>
            </a:r>
            <a:r>
              <a:rPr lang="es-ES" sz="2400" dirty="0" smtClean="0"/>
              <a:t> para acercar poblaciones vulnerables a las oportunidades de solución científico-tecnológica de sus problemas, gracias al trabajo de miles de estudiantes aprendiendo su disciplina 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266748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40" y="642257"/>
            <a:ext cx="9902488" cy="562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5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49" y="106875"/>
            <a:ext cx="8139793" cy="626036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83029" y="283029"/>
            <a:ext cx="391885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smtClean="0"/>
              <a:t>Enfoque </a:t>
            </a:r>
            <a:r>
              <a:rPr lang="es-ES_tradnl" sz="2400" smtClean="0"/>
              <a:t>macro-meso-micro- curricular</a:t>
            </a:r>
            <a:endParaRPr lang="es-ES_tradnl" sz="2400"/>
          </a:p>
        </p:txBody>
      </p:sp>
    </p:spTree>
    <p:extLst>
      <p:ext uri="{BB962C8B-B14F-4D97-AF65-F5344CB8AC3E}">
        <p14:creationId xmlns:p14="http://schemas.microsoft.com/office/powerpoint/2010/main" val="1373454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179" y="169636"/>
            <a:ext cx="8064500" cy="65405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06828" y="1839686"/>
            <a:ext cx="3450772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smtClean="0"/>
              <a:t>Es fundamental utilizar la palanca legal de la RSU, con tal de que no se la confunda con la </a:t>
            </a:r>
            <a:r>
              <a:rPr lang="es-ES_tradnl" sz="2400" dirty="0" err="1" smtClean="0"/>
              <a:t>extensi</a:t>
            </a:r>
            <a:r>
              <a:rPr lang="es-ES" sz="2400" dirty="0" smtClean="0"/>
              <a:t>ón y proyección social de antaño.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595879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628" y="451675"/>
            <a:ext cx="7329715" cy="631016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15686" y="2416629"/>
            <a:ext cx="33528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smtClean="0"/>
              <a:t>El gran </a:t>
            </a:r>
            <a:r>
              <a:rPr lang="es-ES_tradnl" sz="2400" dirty="0" err="1" smtClean="0"/>
              <a:t>desaf</a:t>
            </a:r>
            <a:r>
              <a:rPr lang="es-ES" sz="2400" dirty="0" err="1" smtClean="0"/>
              <a:t>ío</a:t>
            </a:r>
            <a:r>
              <a:rPr lang="es-ES" sz="2400" dirty="0" smtClean="0"/>
              <a:t> de la Universidad del siglo XXI:</a:t>
            </a:r>
          </a:p>
          <a:p>
            <a:endParaRPr lang="es-ES" sz="2400" dirty="0" smtClean="0"/>
          </a:p>
          <a:p>
            <a:r>
              <a:rPr lang="es-ES" sz="2400" dirty="0" smtClean="0"/>
              <a:t>Cambiar el paradigma educativo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992971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162" y="629557"/>
            <a:ext cx="8862852" cy="567327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9743" y="1578428"/>
            <a:ext cx="2737757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smtClean="0"/>
              <a:t>La propuesta central del Manual:</a:t>
            </a:r>
          </a:p>
          <a:p>
            <a:endParaRPr lang="es-ES_tradnl" sz="2400" dirty="0"/>
          </a:p>
          <a:p>
            <a:r>
              <a:rPr lang="es-ES_tradnl" sz="2400" dirty="0" smtClean="0"/>
              <a:t>7 estrategias en concordancia con la Ley universitaria peruana </a:t>
            </a:r>
          </a:p>
          <a:p>
            <a:r>
              <a:rPr lang="es-ES_tradnl" sz="2400" dirty="0" smtClean="0"/>
              <a:t>(art. 124, 125 y 130)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84314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637" y="-6027"/>
            <a:ext cx="6161649" cy="687571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06437" y="2082018"/>
            <a:ext cx="170219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 smtClean="0"/>
              <a:t>2 partes:</a:t>
            </a:r>
          </a:p>
          <a:p>
            <a:endParaRPr lang="es-ES_tradnl" dirty="0"/>
          </a:p>
          <a:p>
            <a:r>
              <a:rPr lang="es-ES_tradnl" dirty="0" smtClean="0"/>
              <a:t>Comprender </a:t>
            </a:r>
          </a:p>
          <a:p>
            <a:endParaRPr lang="es-ES_tradnl" dirty="0"/>
          </a:p>
          <a:p>
            <a:r>
              <a:rPr lang="es-ES_tradnl" dirty="0" smtClean="0"/>
              <a:t>Incorporar</a:t>
            </a:r>
            <a:endParaRPr lang="es-ES_tradnl" dirty="0"/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1688123" y="1083212"/>
            <a:ext cx="1659988" cy="1533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1631852" y="2820682"/>
            <a:ext cx="1617785" cy="499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506437" y="4318782"/>
            <a:ext cx="213828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 smtClean="0"/>
              <a:t>7 estrategias</a:t>
            </a:r>
            <a:endParaRPr lang="es-ES_tradnl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1997612" y="4503448"/>
            <a:ext cx="1730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506437" y="5120640"/>
            <a:ext cx="236337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mtClean="0"/>
              <a:t>Enfoque </a:t>
            </a:r>
          </a:p>
          <a:p>
            <a:r>
              <a:rPr lang="es-ES_tradnl" dirty="0" smtClean="0"/>
              <a:t>macro-meso-micro-curricular</a:t>
            </a:r>
            <a:endParaRPr lang="es-ES_tradnl" dirty="0"/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2208627" y="4909625"/>
            <a:ext cx="1519311" cy="492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2644726" y="5317588"/>
            <a:ext cx="1083212" cy="267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2644726" y="5781822"/>
            <a:ext cx="1083212" cy="70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9636369" y="3236180"/>
            <a:ext cx="241964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 smtClean="0"/>
              <a:t>Enfoque adaptado a </a:t>
            </a:r>
            <a:r>
              <a:rPr lang="es-ES_tradnl" smtClean="0"/>
              <a:t>la normativa RSU peruana</a:t>
            </a:r>
            <a:endParaRPr lang="es-ES_tradnl"/>
          </a:p>
        </p:txBody>
      </p:sp>
      <p:cxnSp>
        <p:nvCxnSpPr>
          <p:cNvPr id="21" name="Conector recto 20"/>
          <p:cNvCxnSpPr>
            <a:endCxn id="19" idx="1"/>
          </p:cNvCxnSpPr>
          <p:nvPr/>
        </p:nvCxnSpPr>
        <p:spPr>
          <a:xfrm>
            <a:off x="6555545" y="3559346"/>
            <a:ext cx="3080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9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857" y="298450"/>
            <a:ext cx="8432800" cy="61087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8600" y="2013856"/>
            <a:ext cx="2525486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smtClean="0"/>
              <a:t>Los Proyectos Sociales deben ser </a:t>
            </a:r>
            <a:r>
              <a:rPr lang="es-ES_tradnl" sz="2400" smtClean="0"/>
              <a:t>cuidadosamente concebidos y realizados</a:t>
            </a:r>
            <a:endParaRPr lang="es-ES_tradnl" sz="2400"/>
          </a:p>
        </p:txBody>
      </p:sp>
    </p:spTree>
    <p:extLst>
      <p:ext uri="{BB962C8B-B14F-4D97-AF65-F5344CB8AC3E}">
        <p14:creationId xmlns:p14="http://schemas.microsoft.com/office/powerpoint/2010/main" val="466296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607" y="1391557"/>
            <a:ext cx="8318500" cy="398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CuadroTexto 2"/>
          <p:cNvSpPr txBox="1"/>
          <p:nvPr/>
        </p:nvSpPr>
        <p:spPr>
          <a:xfrm>
            <a:off x="293914" y="1970314"/>
            <a:ext cx="2754086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smtClean="0"/>
              <a:t>Preguntas </a:t>
            </a:r>
            <a:r>
              <a:rPr lang="es-ES_tradnl" sz="2400" dirty="0" err="1" smtClean="0"/>
              <a:t>dif</a:t>
            </a:r>
            <a:r>
              <a:rPr lang="es-ES" sz="2400" dirty="0" err="1" smtClean="0"/>
              <a:t>íciles</a:t>
            </a:r>
            <a:r>
              <a:rPr lang="es-ES" sz="2400" dirty="0" smtClean="0"/>
              <a:t> par el cuerpo docente.</a:t>
            </a:r>
          </a:p>
          <a:p>
            <a:endParaRPr lang="es-ES" sz="2400" dirty="0"/>
          </a:p>
          <a:p>
            <a:r>
              <a:rPr lang="es-ES" sz="2400" dirty="0" smtClean="0"/>
              <a:t>Necesidad de cambio, salir de la zona de confort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56468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760186"/>
            <a:ext cx="7848600" cy="566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CuadroTexto 2"/>
          <p:cNvSpPr txBox="1"/>
          <p:nvPr/>
        </p:nvSpPr>
        <p:spPr>
          <a:xfrm>
            <a:off x="250371" y="2536371"/>
            <a:ext cx="275408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smtClean="0"/>
              <a:t>Nuevas exigencias de </a:t>
            </a:r>
            <a:r>
              <a:rPr lang="es-ES_tradnl" sz="2400" dirty="0" err="1" smtClean="0"/>
              <a:t>capacitaci</a:t>
            </a:r>
            <a:r>
              <a:rPr lang="es-ES" sz="2400" dirty="0" smtClean="0"/>
              <a:t>ón docente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872676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743" y="1755988"/>
            <a:ext cx="8128000" cy="32385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63284" y="2405742"/>
            <a:ext cx="3229429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 smtClean="0"/>
              <a:t>4 pasos par adquirir la habilidad docente de dictar en forma socialmente responsable </a:t>
            </a:r>
            <a:r>
              <a:rPr lang="es-ES_tradnl" sz="2400" smtClean="0"/>
              <a:t>y sostenible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929356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22" y="0"/>
            <a:ext cx="5136326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886" y="1643743"/>
            <a:ext cx="5815673" cy="429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008" y="0"/>
            <a:ext cx="11433983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4233" y="0"/>
            <a:ext cx="103678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Promedio de Temperatura en la superficie de los </a:t>
            </a:r>
            <a:r>
              <a:rPr lang="es-ES_tradnl" sz="2400" b="1" dirty="0" err="1" smtClean="0"/>
              <a:t>oc</a:t>
            </a:r>
            <a:r>
              <a:rPr lang="es-ES" sz="2400" b="1" dirty="0" err="1" smtClean="0"/>
              <a:t>éanos</a:t>
            </a:r>
            <a:r>
              <a:rPr lang="es-ES" sz="2400" b="1" dirty="0" smtClean="0"/>
              <a:t> desde 1981, en </a:t>
            </a:r>
            <a:r>
              <a:rPr lang="es-ES" sz="2400" b="1" dirty="0" err="1" smtClean="0"/>
              <a:t>ºC</a:t>
            </a:r>
            <a:r>
              <a:rPr lang="es-ES_tradnl" sz="2400" b="1" dirty="0" smtClean="0"/>
              <a:t> </a:t>
            </a:r>
            <a:endParaRPr lang="es-ES_tradnl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307102" y="5416061"/>
            <a:ext cx="27432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smtClean="0">
                <a:solidFill>
                  <a:schemeClr val="bg1"/>
                </a:solidFill>
              </a:rPr>
              <a:t>Media 1982-2011</a:t>
            </a:r>
            <a:endParaRPr lang="es-ES_tradnl" sz="2000" b="1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595360" y="703385"/>
            <a:ext cx="3446585" cy="12926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 smtClean="0"/>
              <a:t>Nos dirigimos a grandes saltos hacia un mundo desconocido de crisis permanentes</a:t>
            </a:r>
          </a:p>
          <a:p>
            <a:r>
              <a:rPr lang="es-ES_tradnl" sz="2400" b="1" dirty="0" smtClean="0">
                <a:solidFill>
                  <a:srgbClr val="C00000"/>
                </a:solidFill>
              </a:rPr>
              <a:t>INSOSTENIBILIDAD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403" y="0"/>
            <a:ext cx="8897193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37657" y="0"/>
            <a:ext cx="772885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prstClr val="black"/>
                </a:solidFill>
              </a:rPr>
              <a:t>Evoluci</a:t>
            </a:r>
            <a:r>
              <a:rPr lang="es-ES" sz="2400" dirty="0" smtClean="0">
                <a:solidFill>
                  <a:prstClr val="black"/>
                </a:solidFill>
              </a:rPr>
              <a:t>ón del consumo de carbón en el mundo</a:t>
            </a:r>
            <a:endParaRPr lang="es-ES_tradnl" sz="2400" dirty="0">
              <a:solidFill>
                <a:prstClr val="black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937657" y="461665"/>
            <a:ext cx="288471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mtClean="0">
                <a:solidFill>
                  <a:prstClr val="black"/>
                </a:solidFill>
              </a:rPr>
              <a:t>En millones de toneladas</a:t>
            </a:r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0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047" y="0"/>
            <a:ext cx="8877905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37657" y="0"/>
            <a:ext cx="772885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err="1" smtClean="0">
                <a:solidFill>
                  <a:prstClr val="black"/>
                </a:solidFill>
              </a:rPr>
              <a:t>Evoluci</a:t>
            </a:r>
            <a:r>
              <a:rPr lang="es-ES" sz="2400" dirty="0" smtClean="0">
                <a:solidFill>
                  <a:prstClr val="black"/>
                </a:solidFill>
              </a:rPr>
              <a:t>ón de la demanda mundial de petróleo </a:t>
            </a:r>
            <a:endParaRPr lang="es-ES_tradnl" sz="2400" dirty="0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937657" y="461665"/>
            <a:ext cx="310242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prstClr val="black"/>
                </a:solidFill>
              </a:rPr>
              <a:t>En millones de barriles por d</a:t>
            </a:r>
            <a:r>
              <a:rPr lang="es-ES" dirty="0" smtClean="0">
                <a:solidFill>
                  <a:prstClr val="black"/>
                </a:solidFill>
              </a:rPr>
              <a:t>ía</a:t>
            </a:r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6090335"/>
            <a:ext cx="1064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dirty="0">
                <a:solidFill>
                  <a:prstClr val="white"/>
                </a:solidFill>
                <a:latin typeface="Bitter" charset="0"/>
              </a:rPr>
              <a:t>Young </a:t>
            </a:r>
            <a:r>
              <a:rPr lang="es-ES_tradnl" i="1" dirty="0" err="1">
                <a:solidFill>
                  <a:prstClr val="white"/>
                </a:solidFill>
                <a:latin typeface="Bitter" charset="0"/>
              </a:rPr>
              <a:t>People’s</a:t>
            </a:r>
            <a:r>
              <a:rPr lang="es-ES_tradnl" i="1" dirty="0">
                <a:solidFill>
                  <a:prstClr val="white"/>
                </a:solidFill>
                <a:latin typeface="Bitter" charset="0"/>
              </a:rPr>
              <a:t> </a:t>
            </a:r>
            <a:r>
              <a:rPr lang="es-ES_tradnl" i="1" dirty="0" err="1">
                <a:solidFill>
                  <a:prstClr val="white"/>
                </a:solidFill>
                <a:latin typeface="Bitter" charset="0"/>
              </a:rPr>
              <a:t>Voices</a:t>
            </a:r>
            <a:r>
              <a:rPr lang="es-ES_tradnl" i="1" dirty="0">
                <a:solidFill>
                  <a:prstClr val="white"/>
                </a:solidFill>
                <a:latin typeface="Bitter" charset="0"/>
              </a:rPr>
              <a:t> </a:t>
            </a:r>
            <a:r>
              <a:rPr lang="es-ES_tradnl" i="1" dirty="0" err="1">
                <a:solidFill>
                  <a:prstClr val="white"/>
                </a:solidFill>
                <a:latin typeface="Bitter" charset="0"/>
              </a:rPr>
              <a:t>on</a:t>
            </a:r>
            <a:r>
              <a:rPr lang="es-ES_tradnl" i="1" dirty="0">
                <a:solidFill>
                  <a:prstClr val="white"/>
                </a:solidFill>
                <a:latin typeface="Bitter" charset="0"/>
              </a:rPr>
              <a:t> </a:t>
            </a:r>
            <a:r>
              <a:rPr lang="es-ES_tradnl" i="1" dirty="0" err="1">
                <a:solidFill>
                  <a:prstClr val="white"/>
                </a:solidFill>
                <a:latin typeface="Bitter" charset="0"/>
              </a:rPr>
              <a:t>Climate</a:t>
            </a:r>
            <a:r>
              <a:rPr lang="es-ES_tradnl" i="1" dirty="0">
                <a:solidFill>
                  <a:prstClr val="white"/>
                </a:solidFill>
                <a:latin typeface="Bitter" charset="0"/>
              </a:rPr>
              <a:t> </a:t>
            </a:r>
            <a:r>
              <a:rPr lang="es-ES_tradnl" i="1" dirty="0" err="1">
                <a:solidFill>
                  <a:prstClr val="white"/>
                </a:solidFill>
                <a:latin typeface="Bitter" charset="0"/>
              </a:rPr>
              <a:t>Anxiety</a:t>
            </a:r>
            <a:r>
              <a:rPr lang="es-ES_tradnl" i="1" dirty="0">
                <a:solidFill>
                  <a:prstClr val="white"/>
                </a:solidFill>
                <a:latin typeface="Bitter" charset="0"/>
              </a:rPr>
              <a:t>, </a:t>
            </a:r>
            <a:r>
              <a:rPr lang="es-ES_tradnl" i="1" dirty="0" err="1">
                <a:solidFill>
                  <a:prstClr val="white"/>
                </a:solidFill>
                <a:latin typeface="Bitter" charset="0"/>
              </a:rPr>
              <a:t>Government</a:t>
            </a:r>
            <a:r>
              <a:rPr lang="es-ES_tradnl" i="1" dirty="0">
                <a:solidFill>
                  <a:prstClr val="white"/>
                </a:solidFill>
                <a:latin typeface="Bitter" charset="0"/>
              </a:rPr>
              <a:t> </a:t>
            </a:r>
            <a:r>
              <a:rPr lang="es-ES_tradnl" i="1" dirty="0" err="1">
                <a:solidFill>
                  <a:prstClr val="white"/>
                </a:solidFill>
                <a:latin typeface="Bitter" charset="0"/>
              </a:rPr>
              <a:t>Betrayal</a:t>
            </a:r>
            <a:r>
              <a:rPr lang="es-ES_tradnl" i="1" dirty="0">
                <a:solidFill>
                  <a:prstClr val="white"/>
                </a:solidFill>
                <a:latin typeface="Bitter" charset="0"/>
              </a:rPr>
              <a:t> and Moral </a:t>
            </a:r>
            <a:r>
              <a:rPr lang="es-ES_tradnl" i="1" dirty="0" err="1">
                <a:solidFill>
                  <a:prstClr val="white"/>
                </a:solidFill>
                <a:latin typeface="Bitter" charset="0"/>
              </a:rPr>
              <a:t>Injury</a:t>
            </a:r>
            <a:r>
              <a:rPr lang="es-ES_tradnl" i="1" dirty="0">
                <a:solidFill>
                  <a:prstClr val="white"/>
                </a:solidFill>
                <a:latin typeface="Bitter" charset="0"/>
              </a:rPr>
              <a:t> : A Global </a:t>
            </a:r>
            <a:r>
              <a:rPr lang="es-ES_tradnl" i="1" dirty="0" err="1">
                <a:solidFill>
                  <a:prstClr val="white"/>
                </a:solidFill>
                <a:latin typeface="Bitter" charset="0"/>
              </a:rPr>
              <a:t>Phenomenon</a:t>
            </a:r>
            <a:r>
              <a:rPr lang="es-ES_tradnl" i="1" dirty="0">
                <a:solidFill>
                  <a:prstClr val="white"/>
                </a:solidFill>
                <a:latin typeface="Bitter" charset="0"/>
              </a:rPr>
              <a:t>,</a:t>
            </a:r>
            <a:r>
              <a:rPr lang="es-ES_tradnl" i="1" dirty="0">
                <a:solidFill>
                  <a:prstClr val="white"/>
                </a:solidFill>
              </a:rPr>
              <a:t> </a:t>
            </a:r>
            <a:r>
              <a:rPr lang="es-ES_tradnl" i="1" dirty="0" err="1">
                <a:solidFill>
                  <a:prstClr val="white"/>
                </a:solidFill>
              </a:rPr>
              <a:t>Lancet</a:t>
            </a:r>
            <a:r>
              <a:rPr lang="es-ES_tradnl" i="1" dirty="0">
                <a:solidFill>
                  <a:prstClr val="white"/>
                </a:solidFill>
              </a:rPr>
              <a:t> </a:t>
            </a:r>
            <a:r>
              <a:rPr lang="es-ES_tradnl" i="1" dirty="0" err="1">
                <a:solidFill>
                  <a:prstClr val="white"/>
                </a:solidFill>
              </a:rPr>
              <a:t>Planetary</a:t>
            </a:r>
            <a:r>
              <a:rPr lang="es-ES_tradnl" i="1" dirty="0">
                <a:solidFill>
                  <a:prstClr val="white"/>
                </a:solidFill>
              </a:rPr>
              <a:t> </a:t>
            </a:r>
            <a:r>
              <a:rPr lang="es-ES_tradnl" i="1" dirty="0" err="1">
                <a:solidFill>
                  <a:prstClr val="white"/>
                </a:solidFill>
              </a:rPr>
              <a:t>Health</a:t>
            </a:r>
            <a:r>
              <a:rPr lang="es-ES_tradnl" dirty="0">
                <a:solidFill>
                  <a:prstClr val="white"/>
                </a:solidFill>
              </a:rPr>
              <a:t>.(Sept. 2021)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01684" y="3564527"/>
            <a:ext cx="70833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dirty="0">
                <a:solidFill>
                  <a:srgbClr val="FFFF00"/>
                </a:solidFill>
              </a:rPr>
              <a:t>75% de los j</a:t>
            </a:r>
            <a:r>
              <a:rPr lang="es-ES" sz="2100" dirty="0" err="1">
                <a:solidFill>
                  <a:srgbClr val="FFFF00"/>
                </a:solidFill>
              </a:rPr>
              <a:t>óvenes</a:t>
            </a:r>
            <a:r>
              <a:rPr lang="es-ES" sz="2100" dirty="0">
                <a:solidFill>
                  <a:srgbClr val="FFFF00"/>
                </a:solidFill>
              </a:rPr>
              <a:t> piensan que el futuro es espantoso</a:t>
            </a:r>
          </a:p>
          <a:p>
            <a:r>
              <a:rPr lang="es-ES" sz="2100" dirty="0">
                <a:solidFill>
                  <a:srgbClr val="FFFF00"/>
                </a:solidFill>
              </a:rPr>
              <a:t>56% que la humanidad está condenada</a:t>
            </a:r>
          </a:p>
          <a:p>
            <a:r>
              <a:rPr lang="es-ES" sz="2100" dirty="0">
                <a:solidFill>
                  <a:srgbClr val="FFFF00"/>
                </a:solidFill>
              </a:rPr>
              <a:t>50% que tendrán menos oportunidades que sus padres</a:t>
            </a:r>
          </a:p>
          <a:p>
            <a:r>
              <a:rPr lang="es-ES" sz="2100" dirty="0">
                <a:solidFill>
                  <a:srgbClr val="FFFF00"/>
                </a:solidFill>
              </a:rPr>
              <a:t>40% no quieren traer niños a ese mundo que se derrumba</a:t>
            </a:r>
          </a:p>
          <a:p>
            <a:r>
              <a:rPr lang="es-ES" sz="2100" dirty="0">
                <a:solidFill>
                  <a:srgbClr val="FFFF00"/>
                </a:solidFill>
              </a:rPr>
              <a:t>65% piensan que los Gobiernos abandonan a la juventud</a:t>
            </a:r>
          </a:p>
          <a:p>
            <a:r>
              <a:rPr lang="es-ES" sz="2100" dirty="0">
                <a:solidFill>
                  <a:srgbClr val="FFFF00"/>
                </a:solidFill>
              </a:rPr>
              <a:t>60% que los Gobiernos mienten sobre su inacción climática</a:t>
            </a:r>
            <a:endParaRPr lang="es-ES_tradnl" sz="2100" dirty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485017" y="4042600"/>
            <a:ext cx="4428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prstClr val="white"/>
                </a:solidFill>
              </a:rPr>
              <a:t>Encuesta de ansiedad </a:t>
            </a:r>
            <a:r>
              <a:rPr lang="es-ES_tradnl" sz="2400" dirty="0" err="1">
                <a:solidFill>
                  <a:prstClr val="white"/>
                </a:solidFill>
              </a:rPr>
              <a:t>clim</a:t>
            </a:r>
            <a:r>
              <a:rPr lang="es-ES" sz="2400" dirty="0">
                <a:solidFill>
                  <a:prstClr val="white"/>
                </a:solidFill>
              </a:rPr>
              <a:t>ática</a:t>
            </a:r>
            <a:r>
              <a:rPr lang="es-ES_tradnl" sz="2400" dirty="0">
                <a:solidFill>
                  <a:prstClr val="white"/>
                </a:solidFill>
              </a:rPr>
              <a:t> a 10,000 j</a:t>
            </a:r>
            <a:r>
              <a:rPr lang="es-ES" sz="2400" dirty="0" err="1">
                <a:solidFill>
                  <a:prstClr val="white"/>
                </a:solidFill>
              </a:rPr>
              <a:t>óvenes</a:t>
            </a:r>
            <a:r>
              <a:rPr lang="es-ES" sz="2400" dirty="0">
                <a:solidFill>
                  <a:prstClr val="white"/>
                </a:solidFill>
              </a:rPr>
              <a:t> de 16 a 25 años, en 10 países</a:t>
            </a:r>
            <a:endParaRPr lang="es-ES_tradnl" sz="2400" dirty="0">
              <a:solidFill>
                <a:prstClr val="white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968847" y="208344"/>
            <a:ext cx="303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prstClr val="white"/>
                </a:solidFill>
              </a:rPr>
              <a:t>Impacto directo en la salud mental </a:t>
            </a:r>
            <a:r>
              <a:rPr lang="es-ES_tradnl" sz="2000" smtClean="0">
                <a:solidFill>
                  <a:prstClr val="white"/>
                </a:solidFill>
              </a:rPr>
              <a:t>del estudiantado</a:t>
            </a:r>
            <a:endParaRPr lang="es-ES_tradnl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0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cemefi.org/conferenciajovenes/img/onjetiv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080" y="608817"/>
            <a:ext cx="7552719" cy="465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050362" y="849085"/>
            <a:ext cx="3950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rgbClr val="3D3C3B"/>
                </a:solidFill>
                <a:latin typeface=""/>
              </a:rPr>
              <a:t>Acordados en 2015 entre 193 </a:t>
            </a:r>
            <a:r>
              <a:rPr lang="es-ES_tradnl" dirty="0" smtClean="0">
                <a:solidFill>
                  <a:srgbClr val="3D3C3B"/>
                </a:solidFill>
                <a:latin typeface=""/>
              </a:rPr>
              <a:t>pa</a:t>
            </a:r>
            <a:r>
              <a:rPr lang="es-ES" dirty="0" smtClean="0">
                <a:solidFill>
                  <a:srgbClr val="3D3C3B"/>
                </a:solidFill>
                <a:latin typeface=""/>
              </a:rPr>
              <a:t>í</a:t>
            </a:r>
            <a:r>
              <a:rPr lang="es-ES_tradnl" dirty="0" err="1" smtClean="0">
                <a:solidFill>
                  <a:srgbClr val="3D3C3B"/>
                </a:solidFill>
                <a:latin typeface=""/>
              </a:rPr>
              <a:t>ses</a:t>
            </a:r>
            <a:endParaRPr lang="es-ES_tradnl" dirty="0"/>
          </a:p>
        </p:txBody>
      </p:sp>
      <p:sp>
        <p:nvSpPr>
          <p:cNvPr id="3" name="Rectángulo 2"/>
          <p:cNvSpPr/>
          <p:nvPr/>
        </p:nvSpPr>
        <p:spPr>
          <a:xfrm>
            <a:off x="8050362" y="1364120"/>
            <a:ext cx="3858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rgbClr val="3D3C3B"/>
                </a:solidFill>
                <a:latin typeface=""/>
              </a:rPr>
              <a:t>Describen </a:t>
            </a:r>
            <a:r>
              <a:rPr lang="es-ES_tradnl" dirty="0">
                <a:solidFill>
                  <a:srgbClr val="3D3C3B"/>
                </a:solidFill>
                <a:latin typeface=""/>
              </a:rPr>
              <a:t>los principales </a:t>
            </a:r>
            <a:r>
              <a:rPr lang="es-ES_tradnl" dirty="0" err="1" smtClean="0">
                <a:solidFill>
                  <a:srgbClr val="3D3C3B"/>
                </a:solidFill>
                <a:latin typeface=""/>
              </a:rPr>
              <a:t>desaf</a:t>
            </a:r>
            <a:r>
              <a:rPr lang="es-ES" dirty="0" smtClean="0">
                <a:solidFill>
                  <a:srgbClr val="3D3C3B"/>
                </a:solidFill>
                <a:latin typeface=""/>
              </a:rPr>
              <a:t>í</a:t>
            </a:r>
            <a:r>
              <a:rPr lang="es-ES_tradnl" dirty="0" smtClean="0">
                <a:solidFill>
                  <a:srgbClr val="3D3C3B"/>
                </a:solidFill>
                <a:latin typeface=""/>
              </a:rPr>
              <a:t>os </a:t>
            </a:r>
            <a:r>
              <a:rPr lang="es-ES_tradnl" dirty="0">
                <a:solidFill>
                  <a:srgbClr val="3D3C3B"/>
                </a:solidFill>
                <a:latin typeface=""/>
              </a:rPr>
              <a:t>de </a:t>
            </a:r>
            <a:r>
              <a:rPr lang="es-ES_tradnl" dirty="0" smtClean="0">
                <a:solidFill>
                  <a:srgbClr val="3D3C3B"/>
                </a:solidFill>
                <a:latin typeface=""/>
              </a:rPr>
              <a:t>desarrollo de </a:t>
            </a:r>
            <a:r>
              <a:rPr lang="es-ES_tradnl" dirty="0">
                <a:solidFill>
                  <a:srgbClr val="3D3C3B"/>
                </a:solidFill>
                <a:latin typeface=""/>
              </a:rPr>
              <a:t>la </a:t>
            </a:r>
            <a:r>
              <a:rPr lang="es-ES_tradnl" dirty="0" smtClean="0">
                <a:solidFill>
                  <a:srgbClr val="3D3C3B"/>
                </a:solidFill>
                <a:latin typeface=""/>
              </a:rPr>
              <a:t>humanidad</a:t>
            </a:r>
            <a:endParaRPr lang="es-ES_tradnl" dirty="0"/>
          </a:p>
        </p:txBody>
      </p:sp>
      <p:sp>
        <p:nvSpPr>
          <p:cNvPr id="4" name="Rectángulo 3"/>
          <p:cNvSpPr/>
          <p:nvPr/>
        </p:nvSpPr>
        <p:spPr>
          <a:xfrm>
            <a:off x="8050362" y="2156154"/>
            <a:ext cx="3950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rgbClr val="3D3C3B"/>
                </a:solidFill>
                <a:latin typeface=""/>
              </a:rPr>
              <a:t>Herramienta </a:t>
            </a:r>
            <a:r>
              <a:rPr lang="es-ES_tradnl" dirty="0">
                <a:solidFill>
                  <a:srgbClr val="3D3C3B"/>
                </a:solidFill>
                <a:latin typeface=""/>
              </a:rPr>
              <a:t>de gobierno y </a:t>
            </a:r>
            <a:r>
              <a:rPr lang="es-ES_tradnl" dirty="0" err="1" smtClean="0">
                <a:solidFill>
                  <a:srgbClr val="3D3C3B"/>
                </a:solidFill>
                <a:latin typeface=""/>
              </a:rPr>
              <a:t>acci</a:t>
            </a:r>
            <a:r>
              <a:rPr lang="es-ES" dirty="0" err="1" smtClean="0">
                <a:solidFill>
                  <a:srgbClr val="3D3C3B"/>
                </a:solidFill>
                <a:latin typeface=""/>
              </a:rPr>
              <a:t>ó</a:t>
            </a:r>
            <a:r>
              <a:rPr lang="es-ES_tradnl" dirty="0" smtClean="0">
                <a:solidFill>
                  <a:srgbClr val="3D3C3B"/>
                </a:solidFill>
                <a:latin typeface=""/>
              </a:rPr>
              <a:t>n </a:t>
            </a:r>
            <a:r>
              <a:rPr lang="es-ES_tradnl" dirty="0" err="1" smtClean="0">
                <a:solidFill>
                  <a:srgbClr val="3D3C3B"/>
                </a:solidFill>
                <a:latin typeface=""/>
              </a:rPr>
              <a:t>estrat</a:t>
            </a:r>
            <a:r>
              <a:rPr lang="es-ES" dirty="0" smtClean="0">
                <a:solidFill>
                  <a:srgbClr val="3D3C3B"/>
                </a:solidFill>
                <a:latin typeface=""/>
              </a:rPr>
              <a:t>é</a:t>
            </a:r>
            <a:r>
              <a:rPr lang="es-ES_tradnl" dirty="0" err="1" smtClean="0">
                <a:solidFill>
                  <a:srgbClr val="3D3C3B"/>
                </a:solidFill>
                <a:latin typeface=""/>
              </a:rPr>
              <a:t>gica</a:t>
            </a:r>
            <a:r>
              <a:rPr lang="es-ES_tradnl" dirty="0">
                <a:solidFill>
                  <a:srgbClr val="3D3C3B"/>
                </a:solidFill>
                <a:latin typeface=""/>
              </a:rPr>
              <a:t>, porque tienen metas e </a:t>
            </a:r>
            <a:r>
              <a:rPr lang="es-ES_tradnl" dirty="0" smtClean="0">
                <a:solidFill>
                  <a:srgbClr val="3D3C3B"/>
                </a:solidFill>
                <a:latin typeface=""/>
              </a:rPr>
              <a:t>indicadores</a:t>
            </a:r>
            <a:endParaRPr lang="es-ES_tradnl" dirty="0"/>
          </a:p>
        </p:txBody>
      </p:sp>
      <p:sp>
        <p:nvSpPr>
          <p:cNvPr id="6" name="Rectángulo 5"/>
          <p:cNvSpPr/>
          <p:nvPr/>
        </p:nvSpPr>
        <p:spPr>
          <a:xfrm>
            <a:off x="8050362" y="3225187"/>
            <a:ext cx="4141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rgbClr val="3D3C3B"/>
                </a:solidFill>
                <a:latin typeface=""/>
              </a:rPr>
              <a:t>Pol</a:t>
            </a:r>
            <a:r>
              <a:rPr lang="es-ES" dirty="0" smtClean="0">
                <a:solidFill>
                  <a:srgbClr val="3D3C3B"/>
                </a:solidFill>
                <a:latin typeface=""/>
              </a:rPr>
              <a:t>í</a:t>
            </a:r>
            <a:r>
              <a:rPr lang="es-ES_tradnl" dirty="0" smtClean="0">
                <a:solidFill>
                  <a:srgbClr val="3D3C3B"/>
                </a:solidFill>
                <a:latin typeface=""/>
              </a:rPr>
              <a:t>tica p</a:t>
            </a:r>
            <a:r>
              <a:rPr lang="es-ES" dirty="0" smtClean="0">
                <a:solidFill>
                  <a:srgbClr val="3D3C3B"/>
                </a:solidFill>
                <a:latin typeface=""/>
              </a:rPr>
              <a:t>ú</a:t>
            </a:r>
            <a:r>
              <a:rPr lang="es-ES_tradnl" dirty="0" err="1" smtClean="0">
                <a:solidFill>
                  <a:srgbClr val="3D3C3B"/>
                </a:solidFill>
                <a:latin typeface=""/>
              </a:rPr>
              <a:t>blica</a:t>
            </a:r>
            <a:r>
              <a:rPr lang="es-ES_tradnl" dirty="0" smtClean="0">
                <a:solidFill>
                  <a:srgbClr val="3D3C3B"/>
                </a:solidFill>
                <a:latin typeface=""/>
              </a:rPr>
              <a:t> </a:t>
            </a:r>
            <a:r>
              <a:rPr lang="es-ES_tradnl" dirty="0">
                <a:solidFill>
                  <a:srgbClr val="3D3C3B"/>
                </a:solidFill>
                <a:latin typeface=""/>
              </a:rPr>
              <a:t>internacional y nacional que orienta los esfuerzos </a:t>
            </a:r>
            <a:r>
              <a:rPr lang="es-ES_tradnl" dirty="0" smtClean="0">
                <a:solidFill>
                  <a:srgbClr val="3D3C3B"/>
                </a:solidFill>
                <a:latin typeface=""/>
              </a:rPr>
              <a:t>de desarrollo</a:t>
            </a:r>
            <a:r>
              <a:rPr lang="es-ES_tradnl" dirty="0">
                <a:solidFill>
                  <a:srgbClr val="3D3C3B"/>
                </a:solidFill>
                <a:latin typeface=""/>
              </a:rPr>
              <a:t>, los encausa, y permite medirlos</a:t>
            </a:r>
            <a:endParaRPr lang="es-ES_tradnl" dirty="0"/>
          </a:p>
        </p:txBody>
      </p:sp>
      <p:sp>
        <p:nvSpPr>
          <p:cNvPr id="7" name="Rectángulo 6"/>
          <p:cNvSpPr/>
          <p:nvPr/>
        </p:nvSpPr>
        <p:spPr>
          <a:xfrm>
            <a:off x="8050361" y="4571219"/>
            <a:ext cx="3858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rgbClr val="3D3C3B"/>
                </a:solidFill>
                <a:latin typeface=""/>
              </a:rPr>
              <a:t>169 </a:t>
            </a:r>
            <a:r>
              <a:rPr lang="es-ES_tradnl" dirty="0">
                <a:solidFill>
                  <a:srgbClr val="3D3C3B"/>
                </a:solidFill>
                <a:latin typeface=""/>
              </a:rPr>
              <a:t>metas, </a:t>
            </a:r>
            <a:r>
              <a:rPr lang="es-ES_tradnl" dirty="0" smtClean="0">
                <a:solidFill>
                  <a:srgbClr val="3D3C3B"/>
                </a:solidFill>
                <a:latin typeface=""/>
              </a:rPr>
              <a:t>que </a:t>
            </a:r>
            <a:r>
              <a:rPr lang="es-ES_tradnl" dirty="0">
                <a:solidFill>
                  <a:srgbClr val="3D3C3B"/>
                </a:solidFill>
                <a:latin typeface=""/>
              </a:rPr>
              <a:t>se miden </a:t>
            </a:r>
            <a:r>
              <a:rPr lang="es-ES_tradnl" dirty="0" smtClean="0">
                <a:solidFill>
                  <a:srgbClr val="3D3C3B"/>
                </a:solidFill>
                <a:latin typeface=""/>
              </a:rPr>
              <a:t>con </a:t>
            </a:r>
            <a:r>
              <a:rPr lang="es-ES_tradnl" dirty="0">
                <a:solidFill>
                  <a:srgbClr val="3D3C3B"/>
                </a:solidFill>
                <a:latin typeface=""/>
              </a:rPr>
              <a:t>232 indicadores</a:t>
            </a:r>
            <a:endParaRPr lang="es-ES_tradnl" dirty="0"/>
          </a:p>
        </p:txBody>
      </p:sp>
      <p:sp>
        <p:nvSpPr>
          <p:cNvPr id="8" name="Rectángulo 7"/>
          <p:cNvSpPr/>
          <p:nvPr/>
        </p:nvSpPr>
        <p:spPr>
          <a:xfrm>
            <a:off x="8058713" y="5363253"/>
            <a:ext cx="3934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solidFill>
                  <a:srgbClr val="3D3C3B"/>
                </a:solidFill>
                <a:latin typeface=""/>
              </a:rPr>
              <a:t>En el </a:t>
            </a:r>
            <a:r>
              <a:rPr lang="es-ES_tradnl" dirty="0" smtClean="0">
                <a:solidFill>
                  <a:srgbClr val="3D3C3B"/>
                </a:solidFill>
                <a:latin typeface=""/>
              </a:rPr>
              <a:t>Per</a:t>
            </a:r>
            <a:r>
              <a:rPr lang="es-ES" dirty="0" smtClean="0">
                <a:solidFill>
                  <a:srgbClr val="3D3C3B"/>
                </a:solidFill>
                <a:latin typeface=""/>
              </a:rPr>
              <a:t>ú</a:t>
            </a:r>
            <a:r>
              <a:rPr lang="es-ES_tradnl" dirty="0" smtClean="0">
                <a:solidFill>
                  <a:srgbClr val="3D3C3B"/>
                </a:solidFill>
                <a:latin typeface=""/>
              </a:rPr>
              <a:t>, </a:t>
            </a:r>
            <a:r>
              <a:rPr lang="es-ES_tradnl" dirty="0">
                <a:solidFill>
                  <a:srgbClr val="3D3C3B"/>
                </a:solidFill>
                <a:latin typeface=""/>
              </a:rPr>
              <a:t>los ODS constituyen la base del </a:t>
            </a:r>
            <a:r>
              <a:rPr lang="es-ES_tradnl" dirty="0" smtClean="0">
                <a:solidFill>
                  <a:srgbClr val="3D3C3B"/>
                </a:solidFill>
                <a:latin typeface=""/>
              </a:rPr>
              <a:t>Plan de Desarrollo </a:t>
            </a:r>
            <a:r>
              <a:rPr lang="es-ES_tradnl" dirty="0" err="1" smtClean="0">
                <a:solidFill>
                  <a:srgbClr val="3D3C3B"/>
                </a:solidFill>
                <a:latin typeface=""/>
              </a:rPr>
              <a:t>Estrat</a:t>
            </a:r>
            <a:r>
              <a:rPr lang="es-ES" dirty="0" err="1" smtClean="0">
                <a:solidFill>
                  <a:srgbClr val="3D3C3B"/>
                </a:solidFill>
                <a:latin typeface=""/>
              </a:rPr>
              <a:t>égico</a:t>
            </a:r>
            <a:r>
              <a:rPr lang="es-ES" dirty="0" smtClean="0">
                <a:solidFill>
                  <a:srgbClr val="3D3C3B"/>
                </a:solidFill>
                <a:latin typeface=""/>
              </a:rPr>
              <a:t> al 2050 </a:t>
            </a:r>
            <a:r>
              <a:rPr lang="es-ES_tradnl" dirty="0" smtClean="0">
                <a:solidFill>
                  <a:srgbClr val="3D3C3B"/>
                </a:solidFill>
                <a:latin typeface=""/>
              </a:rPr>
              <a:t>a </a:t>
            </a:r>
            <a:r>
              <a:rPr lang="es-ES_tradnl" dirty="0">
                <a:solidFill>
                  <a:srgbClr val="3D3C3B"/>
                </a:solidFill>
                <a:latin typeface=""/>
              </a:rPr>
              <a:t>cargo</a:t>
            </a:r>
          </a:p>
          <a:p>
            <a:r>
              <a:rPr lang="es-ES_tradnl" dirty="0">
                <a:solidFill>
                  <a:srgbClr val="3D3C3B"/>
                </a:solidFill>
                <a:latin typeface=""/>
              </a:rPr>
              <a:t>de CEPLAN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846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6797" y="215964"/>
            <a:ext cx="8942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sz="3200" dirty="0">
                <a:solidFill>
                  <a:prstClr val="white"/>
                </a:solidFill>
                <a:latin typeface="Berlin Sans FB" panose="020E0602020502020306" pitchFamily="34" charset="0"/>
              </a:rPr>
              <a:t>¿Qué es diferente en los ODS</a:t>
            </a:r>
            <a:r>
              <a:rPr kumimoji="0" lang="es-PA" sz="3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</a:rPr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946949" y="897998"/>
            <a:ext cx="4903907" cy="4799300"/>
            <a:chOff x="5137" y="1113348"/>
            <a:chExt cx="4903907" cy="4799300"/>
          </a:xfrm>
        </p:grpSpPr>
        <p:grpSp>
          <p:nvGrpSpPr>
            <p:cNvPr id="11" name="Group 10"/>
            <p:cNvGrpSpPr/>
            <p:nvPr/>
          </p:nvGrpSpPr>
          <p:grpSpPr>
            <a:xfrm>
              <a:off x="5137" y="1113348"/>
              <a:ext cx="4903907" cy="4799300"/>
              <a:chOff x="5137" y="1113348"/>
              <a:chExt cx="4903907" cy="47993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3883" y="1579940"/>
                <a:ext cx="3717154" cy="3717154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5137" y="1113348"/>
                <a:ext cx="4903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A" b="1" i="0" u="none" strike="noStrike" kern="1200" cap="none" spc="0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Los tres “pilares” del desarrollo sostenible</a:t>
                </a: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2372460" y="3438517"/>
                <a:ext cx="169262" cy="2166354"/>
              </a:xfrm>
              <a:prstGeom prst="straightConnector1">
                <a:avLst/>
              </a:prstGeom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127246" y="5604871"/>
                <a:ext cx="41341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A" sz="1400" b="1" i="0" u="none" strike="noStrike" kern="1200" cap="none" spc="0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+mn-ea"/>
                    <a:cs typeface="+mn-cs"/>
                  </a:rPr>
                  <a:t>Soluciones </a:t>
                </a:r>
                <a:r>
                  <a:rPr kumimoji="0" lang="es-PA" sz="1400" b="1" i="0" u="none" strike="noStrike" kern="1200" cap="none" spc="0" normalizeH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+mn-ea"/>
                    <a:cs typeface="+mn-cs"/>
                  </a:rPr>
                  <a:t>compatibles en las tres vertientes</a:t>
                </a: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1954615" y="2983579"/>
              <a:ext cx="835689" cy="821411"/>
            </a:xfrm>
            <a:prstGeom prst="ellipse">
              <a:avLst/>
            </a:prstGeom>
            <a:solidFill>
              <a:schemeClr val="accent1"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Arrow: Right 3"/>
          <p:cNvSpPr/>
          <p:nvPr/>
        </p:nvSpPr>
        <p:spPr>
          <a:xfrm>
            <a:off x="2474654" y="2866358"/>
            <a:ext cx="637859" cy="625151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/>
          <p:cNvSpPr/>
          <p:nvPr/>
        </p:nvSpPr>
        <p:spPr>
          <a:xfrm>
            <a:off x="5808991" y="2676528"/>
            <a:ext cx="926338" cy="109327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115277" y="1529658"/>
          <a:ext cx="2359377" cy="26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970683004"/>
              </p:ext>
            </p:extLst>
          </p:nvPr>
        </p:nvGraphicFramePr>
        <p:xfrm>
          <a:off x="2891719" y="1727748"/>
          <a:ext cx="2937901" cy="3067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56221" y="4192955"/>
            <a:ext cx="1867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solidFill>
                  <a:schemeClr val="accent1">
                    <a:lumMod val="75000"/>
                  </a:schemeClr>
                </a:solidFill>
              </a:rPr>
              <a:t>Objetivos del Milenio</a:t>
            </a:r>
          </a:p>
          <a:p>
            <a:pPr algn="ctr"/>
            <a:r>
              <a:rPr lang="es-ES_tradnl" sz="2000" dirty="0" smtClean="0">
                <a:solidFill>
                  <a:schemeClr val="accent1">
                    <a:lumMod val="75000"/>
                  </a:schemeClr>
                </a:solidFill>
              </a:rPr>
              <a:t>(2000-2015)</a:t>
            </a:r>
            <a:endParaRPr lang="es-ES_tradnl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23540" y="610193"/>
            <a:ext cx="4445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/>
              <a:t>Objetivos de Desarrollo Sostenible </a:t>
            </a:r>
          </a:p>
          <a:p>
            <a:pPr algn="ctr"/>
            <a:r>
              <a:rPr lang="es-ES_tradnl" sz="2000" b="1" dirty="0" smtClean="0"/>
              <a:t>Agenda 2030 </a:t>
            </a:r>
          </a:p>
          <a:p>
            <a:pPr algn="ctr"/>
            <a:r>
              <a:rPr lang="es-ES_tradnl" sz="2000" b="1" dirty="0" smtClean="0"/>
              <a:t>(2015-2030)</a:t>
            </a:r>
            <a:endParaRPr lang="es-ES_tradnl" sz="2000" b="1" dirty="0"/>
          </a:p>
        </p:txBody>
      </p:sp>
    </p:spTree>
    <p:extLst>
      <p:ext uri="{BB962C8B-B14F-4D97-AF65-F5344CB8AC3E}">
        <p14:creationId xmlns:p14="http://schemas.microsoft.com/office/powerpoint/2010/main" val="16289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912" y="995905"/>
            <a:ext cx="2832946" cy="1767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645" y="906810"/>
            <a:ext cx="3033850" cy="1808232"/>
          </a:xfrm>
          <a:prstGeom prst="rect">
            <a:avLst/>
          </a:prstGeom>
        </p:spPr>
      </p:pic>
      <p:sp>
        <p:nvSpPr>
          <p:cNvPr id="7" name="Rectangle 17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8396895" y="2563752"/>
            <a:ext cx="3056600" cy="720513"/>
          </a:xfrm>
          <a:prstGeom prst="roundRect">
            <a:avLst>
              <a:gd name="adj" fmla="val 6490"/>
            </a:avLst>
          </a:prstGeom>
          <a:solidFill>
            <a:srgbClr val="BA0000"/>
          </a:solidFill>
          <a:ln w="190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6200000"/>
            </a:lightRig>
          </a:scene3d>
          <a:sp3d prstMaterial="flat">
            <a:bevelT w="12700" h="12700" prst="convex"/>
            <a:bevelB w="0" h="0" prst="coolSlant"/>
          </a:sp3d>
        </p:spPr>
        <p:txBody>
          <a:bodyPr lIns="0" tIns="0" rIns="0" bIns="0" anchor="ctr"/>
          <a:lstStyle/>
          <a:p>
            <a:pPr algn="ctr" defTabSz="683129" eaLnBrk="0" hangingPunct="0"/>
            <a:r>
              <a:rPr lang="en-US" sz="2400" b="1" dirty="0">
                <a:solidFill>
                  <a:srgbClr val="FFFFFF"/>
                </a:solidFill>
                <a:effectLst>
                  <a:outerShdw blurRad="190500" algn="tl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‘NO DEJAR A NADIE ATRÁS’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613" y="858693"/>
            <a:ext cx="3128781" cy="1904467"/>
          </a:xfrm>
          <a:prstGeom prst="rect">
            <a:avLst/>
          </a:prstGeom>
        </p:spPr>
      </p:pic>
      <p:sp>
        <p:nvSpPr>
          <p:cNvPr id="9" name="Rectangle 17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4111912" y="2563753"/>
            <a:ext cx="3139482" cy="720513"/>
          </a:xfrm>
          <a:prstGeom prst="roundRect">
            <a:avLst>
              <a:gd name="adj" fmla="val 649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83129" eaLnBrk="0" hangingPunct="0"/>
            <a:r>
              <a:rPr lang="en-US" sz="2400" b="1" dirty="0">
                <a:solidFill>
                  <a:srgbClr val="FFFFFF"/>
                </a:solidFill>
                <a:effectLst>
                  <a:outerShdw blurRad="190500" algn="tl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INTEGRALIDAD</a:t>
            </a:r>
          </a:p>
        </p:txBody>
      </p:sp>
      <p:sp>
        <p:nvSpPr>
          <p:cNvPr id="10" name="Rectangle 17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384033" y="2563753"/>
            <a:ext cx="3003266" cy="720513"/>
          </a:xfrm>
          <a:prstGeom prst="roundRect">
            <a:avLst>
              <a:gd name="adj" fmla="val 649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83129" eaLnBrk="0" hangingPunct="0"/>
            <a:r>
              <a:rPr lang="en-US" sz="2400" b="1" dirty="0">
                <a:solidFill>
                  <a:srgbClr val="FFFFFF"/>
                </a:solidFill>
                <a:effectLst>
                  <a:outerShdw blurRad="190500" algn="tl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UNIVERSALIDAD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34" y="858693"/>
            <a:ext cx="3013965" cy="172122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20671" y="231870"/>
            <a:ext cx="7467600" cy="572943"/>
          </a:xfrm>
          <a:prstGeom prst="rect">
            <a:avLst/>
          </a:prstGeom>
        </p:spPr>
        <p:txBody>
          <a:bodyPr vert="horz" lIns="99034" tIns="49517" rIns="99034" bIns="49517" rtlCol="0" anchor="ctr" anchorCtr="0">
            <a:noAutofit/>
          </a:bodyPr>
          <a:lstStyle>
            <a:lvl1pPr algn="ctr" defTabSz="107286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Principios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de la Agenda 2030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37590" y="4413742"/>
            <a:ext cx="7029734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4000" smtClean="0"/>
              <a:t>3 principios de los ODS</a:t>
            </a:r>
            <a:endParaRPr lang="es-ES_tradnl" sz="4000"/>
          </a:p>
        </p:txBody>
      </p:sp>
    </p:spTree>
    <p:extLst>
      <p:ext uri="{BB962C8B-B14F-4D97-AF65-F5344CB8AC3E}">
        <p14:creationId xmlns:p14="http://schemas.microsoft.com/office/powerpoint/2010/main" val="9737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6014</TotalTime>
  <Words>661</Words>
  <Application>Microsoft Macintosh PowerPoint</Application>
  <PresentationFormat>Panorámica</PresentationFormat>
  <Paragraphs>97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24</vt:i4>
      </vt:variant>
    </vt:vector>
  </HeadingPairs>
  <TitlesOfParts>
    <vt:vector size="36" baseType="lpstr">
      <vt:lpstr>Acto Book</vt:lpstr>
      <vt:lpstr>Arial Rounded MT Bold</vt:lpstr>
      <vt:lpstr>Berlin Sans FB</vt:lpstr>
      <vt:lpstr>Bitter</vt:lpstr>
      <vt:lpstr>Book Antiqua</vt:lpstr>
      <vt:lpstr>Calibri</vt:lpstr>
      <vt:lpstr>Calibri Light</vt:lpstr>
      <vt:lpstr>Myriad Pro</vt:lpstr>
      <vt:lpstr>Arial</vt:lpstr>
      <vt:lpstr>Tema de Office</vt:lpstr>
      <vt:lpstr>1_Tema de Office</vt:lpstr>
      <vt:lpstr>5_Tema de Office</vt:lpstr>
      <vt:lpstr>Presentación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40</cp:revision>
  <dcterms:created xsi:type="dcterms:W3CDTF">2023-07-19T13:36:07Z</dcterms:created>
  <dcterms:modified xsi:type="dcterms:W3CDTF">2023-09-04T15:19:25Z</dcterms:modified>
</cp:coreProperties>
</file>