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2" r:id="rId1"/>
  </p:sldMasterIdLst>
  <p:sldIdLst>
    <p:sldId id="256" r:id="rId2"/>
    <p:sldId id="257" r:id="rId3"/>
    <p:sldId id="258" r:id="rId4"/>
    <p:sldId id="260" r:id="rId5"/>
    <p:sldId id="264" r:id="rId6"/>
    <p:sldId id="259" r:id="rId7"/>
    <p:sldId id="261" r:id="rId8"/>
    <p:sldId id="263" r:id="rId9"/>
    <p:sldId id="269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53"/>
    <p:restoredTop sz="95872"/>
  </p:normalViewPr>
  <p:slideViewPr>
    <p:cSldViewPr snapToGrid="0">
      <p:cViewPr>
        <p:scale>
          <a:sx n="91" d="100"/>
          <a:sy n="91" d="100"/>
        </p:scale>
        <p:origin x="176" y="6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F9FEBB-BF56-4844-9DC8-58333B921BC6}" type="doc">
      <dgm:prSet loTypeId="urn:microsoft.com/office/officeart/2005/8/layout/hProcess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CEC29BF-F5DB-914D-A9F8-64D81D288129}">
      <dgm:prSet phldrT="[Text]"/>
      <dgm:spPr/>
      <dgm:t>
        <a:bodyPr/>
        <a:lstStyle/>
        <a:p>
          <a:r>
            <a:rPr lang="en-US" dirty="0" err="1"/>
            <a:t>Gobernanza</a:t>
          </a:r>
          <a:r>
            <a:rPr lang="en-US" dirty="0"/>
            <a:t> y </a:t>
          </a:r>
          <a:r>
            <a:rPr lang="en-US" dirty="0" err="1"/>
            <a:t>articulación</a:t>
          </a:r>
          <a:endParaRPr lang="en-US" dirty="0"/>
        </a:p>
      </dgm:t>
    </dgm:pt>
    <dgm:pt modelId="{6E9BFB52-73EC-4240-8B63-97F3C22C29F9}" type="parTrans" cxnId="{6045D150-2579-D74C-8D6A-80E6318D7DC3}">
      <dgm:prSet/>
      <dgm:spPr/>
      <dgm:t>
        <a:bodyPr/>
        <a:lstStyle/>
        <a:p>
          <a:endParaRPr lang="en-US"/>
        </a:p>
      </dgm:t>
    </dgm:pt>
    <dgm:pt modelId="{FAA9D544-3E8C-6249-9C9D-7815E4E8FE98}" type="sibTrans" cxnId="{6045D150-2579-D74C-8D6A-80E6318D7DC3}">
      <dgm:prSet/>
      <dgm:spPr/>
      <dgm:t>
        <a:bodyPr/>
        <a:lstStyle/>
        <a:p>
          <a:endParaRPr lang="en-US"/>
        </a:p>
      </dgm:t>
    </dgm:pt>
    <dgm:pt modelId="{C2983060-80CF-BA49-B2DB-62B321449A64}">
      <dgm:prSet phldrT="[Text]"/>
      <dgm:spPr/>
      <dgm:t>
        <a:bodyPr/>
        <a:lstStyle/>
        <a:p>
          <a:r>
            <a:rPr lang="en-US" dirty="0" err="1"/>
            <a:t>Programas</a:t>
          </a:r>
          <a:r>
            <a:rPr lang="en-US" dirty="0"/>
            <a:t> </a:t>
          </a:r>
          <a:r>
            <a:rPr lang="en-US" dirty="0" err="1"/>
            <a:t>sociales</a:t>
          </a:r>
          <a:endParaRPr lang="en-US" dirty="0"/>
        </a:p>
      </dgm:t>
    </dgm:pt>
    <dgm:pt modelId="{A2741E49-E9FD-074E-84F4-B561E173BFE0}" type="parTrans" cxnId="{CB2450BD-802A-CF4E-BBEA-36EA8A1CD71C}">
      <dgm:prSet/>
      <dgm:spPr/>
      <dgm:t>
        <a:bodyPr/>
        <a:lstStyle/>
        <a:p>
          <a:endParaRPr lang="en-US"/>
        </a:p>
      </dgm:t>
    </dgm:pt>
    <dgm:pt modelId="{C668D4E3-1C37-D34B-8839-49A61FF996AE}" type="sibTrans" cxnId="{CB2450BD-802A-CF4E-BBEA-36EA8A1CD71C}">
      <dgm:prSet/>
      <dgm:spPr/>
      <dgm:t>
        <a:bodyPr/>
        <a:lstStyle/>
        <a:p>
          <a:endParaRPr lang="en-US"/>
        </a:p>
      </dgm:t>
    </dgm:pt>
    <dgm:pt modelId="{46D3F0E4-E111-2A46-A5B2-BF91694BD80B}">
      <dgm:prSet phldrT="[Text]"/>
      <dgm:spPr/>
      <dgm:t>
        <a:bodyPr/>
        <a:lstStyle/>
        <a:p>
          <a:r>
            <a:rPr lang="en-US" dirty="0"/>
            <a:t>Respuesta a </a:t>
          </a:r>
          <a:r>
            <a:rPr lang="en-US" dirty="0" err="1"/>
            <a:t>emergencias</a:t>
          </a:r>
          <a:endParaRPr lang="en-US" dirty="0"/>
        </a:p>
      </dgm:t>
    </dgm:pt>
    <dgm:pt modelId="{1D913AA0-68B7-F640-8034-4283B7159581}" type="parTrans" cxnId="{413A7657-9459-4241-88B2-6B40EEA2A33D}">
      <dgm:prSet/>
      <dgm:spPr/>
      <dgm:t>
        <a:bodyPr/>
        <a:lstStyle/>
        <a:p>
          <a:endParaRPr lang="en-US"/>
        </a:p>
      </dgm:t>
    </dgm:pt>
    <dgm:pt modelId="{866264DC-9708-0042-ABBB-354A46BCF746}" type="sibTrans" cxnId="{413A7657-9459-4241-88B2-6B40EEA2A33D}">
      <dgm:prSet/>
      <dgm:spPr/>
      <dgm:t>
        <a:bodyPr/>
        <a:lstStyle/>
        <a:p>
          <a:endParaRPr lang="en-US"/>
        </a:p>
      </dgm:t>
    </dgm:pt>
    <dgm:pt modelId="{498FCA55-9FD8-C646-86E1-1F78B314F918}" type="pres">
      <dgm:prSet presAssocID="{D9F9FEBB-BF56-4844-9DC8-58333B921BC6}" presName="CompostProcess" presStyleCnt="0">
        <dgm:presLayoutVars>
          <dgm:dir/>
          <dgm:resizeHandles val="exact"/>
        </dgm:presLayoutVars>
      </dgm:prSet>
      <dgm:spPr/>
    </dgm:pt>
    <dgm:pt modelId="{29F5FC47-C275-7548-AC52-56FCC26C6AFF}" type="pres">
      <dgm:prSet presAssocID="{D9F9FEBB-BF56-4844-9DC8-58333B921BC6}" presName="arrow" presStyleLbl="bgShp" presStyleIdx="0" presStyleCnt="1"/>
      <dgm:spPr/>
    </dgm:pt>
    <dgm:pt modelId="{3E89777E-2F5D-FF4A-8CB2-2CBDFDE0C3CC}" type="pres">
      <dgm:prSet presAssocID="{D9F9FEBB-BF56-4844-9DC8-58333B921BC6}" presName="linearProcess" presStyleCnt="0"/>
      <dgm:spPr/>
    </dgm:pt>
    <dgm:pt modelId="{A087994C-FCFB-0345-9B9C-1BAF21752173}" type="pres">
      <dgm:prSet presAssocID="{ACEC29BF-F5DB-914D-A9F8-64D81D288129}" presName="textNode" presStyleLbl="node1" presStyleIdx="0" presStyleCnt="3">
        <dgm:presLayoutVars>
          <dgm:bulletEnabled val="1"/>
        </dgm:presLayoutVars>
      </dgm:prSet>
      <dgm:spPr/>
    </dgm:pt>
    <dgm:pt modelId="{C19C9203-4009-DF46-A70D-9D9219A8093C}" type="pres">
      <dgm:prSet presAssocID="{FAA9D544-3E8C-6249-9C9D-7815E4E8FE98}" presName="sibTrans" presStyleCnt="0"/>
      <dgm:spPr/>
    </dgm:pt>
    <dgm:pt modelId="{FA39D314-63FA-A24F-B82F-9998BB24104F}" type="pres">
      <dgm:prSet presAssocID="{C2983060-80CF-BA49-B2DB-62B321449A64}" presName="textNode" presStyleLbl="node1" presStyleIdx="1" presStyleCnt="3">
        <dgm:presLayoutVars>
          <dgm:bulletEnabled val="1"/>
        </dgm:presLayoutVars>
      </dgm:prSet>
      <dgm:spPr/>
    </dgm:pt>
    <dgm:pt modelId="{1841B5AD-BCF2-834B-AB5F-8DC758AA05B7}" type="pres">
      <dgm:prSet presAssocID="{C668D4E3-1C37-D34B-8839-49A61FF996AE}" presName="sibTrans" presStyleCnt="0"/>
      <dgm:spPr/>
    </dgm:pt>
    <dgm:pt modelId="{7E8C169D-8FD4-6241-9E9F-80AD0EF6B2D3}" type="pres">
      <dgm:prSet presAssocID="{46D3F0E4-E111-2A46-A5B2-BF91694BD80B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2498B628-ADB0-A34C-8B58-902A97CA528F}" type="presOf" srcId="{D9F9FEBB-BF56-4844-9DC8-58333B921BC6}" destId="{498FCA55-9FD8-C646-86E1-1F78B314F918}" srcOrd="0" destOrd="0" presId="urn:microsoft.com/office/officeart/2005/8/layout/hProcess9"/>
    <dgm:cxn modelId="{6045D150-2579-D74C-8D6A-80E6318D7DC3}" srcId="{D9F9FEBB-BF56-4844-9DC8-58333B921BC6}" destId="{ACEC29BF-F5DB-914D-A9F8-64D81D288129}" srcOrd="0" destOrd="0" parTransId="{6E9BFB52-73EC-4240-8B63-97F3C22C29F9}" sibTransId="{FAA9D544-3E8C-6249-9C9D-7815E4E8FE98}"/>
    <dgm:cxn modelId="{413A7657-9459-4241-88B2-6B40EEA2A33D}" srcId="{D9F9FEBB-BF56-4844-9DC8-58333B921BC6}" destId="{46D3F0E4-E111-2A46-A5B2-BF91694BD80B}" srcOrd="2" destOrd="0" parTransId="{1D913AA0-68B7-F640-8034-4283B7159581}" sibTransId="{866264DC-9708-0042-ABBB-354A46BCF746}"/>
    <dgm:cxn modelId="{53A1548F-AA31-B04E-A666-B87F843AB75C}" type="presOf" srcId="{ACEC29BF-F5DB-914D-A9F8-64D81D288129}" destId="{A087994C-FCFB-0345-9B9C-1BAF21752173}" srcOrd="0" destOrd="0" presId="urn:microsoft.com/office/officeart/2005/8/layout/hProcess9"/>
    <dgm:cxn modelId="{A4CE2493-566C-7248-99CF-0214E1F8400E}" type="presOf" srcId="{C2983060-80CF-BA49-B2DB-62B321449A64}" destId="{FA39D314-63FA-A24F-B82F-9998BB24104F}" srcOrd="0" destOrd="0" presId="urn:microsoft.com/office/officeart/2005/8/layout/hProcess9"/>
    <dgm:cxn modelId="{EE067EA9-A6D6-2247-B17E-826A8B845C1C}" type="presOf" srcId="{46D3F0E4-E111-2A46-A5B2-BF91694BD80B}" destId="{7E8C169D-8FD4-6241-9E9F-80AD0EF6B2D3}" srcOrd="0" destOrd="0" presId="urn:microsoft.com/office/officeart/2005/8/layout/hProcess9"/>
    <dgm:cxn modelId="{CB2450BD-802A-CF4E-BBEA-36EA8A1CD71C}" srcId="{D9F9FEBB-BF56-4844-9DC8-58333B921BC6}" destId="{C2983060-80CF-BA49-B2DB-62B321449A64}" srcOrd="1" destOrd="0" parTransId="{A2741E49-E9FD-074E-84F4-B561E173BFE0}" sibTransId="{C668D4E3-1C37-D34B-8839-49A61FF996AE}"/>
    <dgm:cxn modelId="{93279CFD-68E1-5F4C-AB99-627903623EF9}" type="presParOf" srcId="{498FCA55-9FD8-C646-86E1-1F78B314F918}" destId="{29F5FC47-C275-7548-AC52-56FCC26C6AFF}" srcOrd="0" destOrd="0" presId="urn:microsoft.com/office/officeart/2005/8/layout/hProcess9"/>
    <dgm:cxn modelId="{B8864E98-C491-274E-9126-00088D029C9C}" type="presParOf" srcId="{498FCA55-9FD8-C646-86E1-1F78B314F918}" destId="{3E89777E-2F5D-FF4A-8CB2-2CBDFDE0C3CC}" srcOrd="1" destOrd="0" presId="urn:microsoft.com/office/officeart/2005/8/layout/hProcess9"/>
    <dgm:cxn modelId="{84CAFF29-DCEB-B447-86EC-FE7A066F7C9E}" type="presParOf" srcId="{3E89777E-2F5D-FF4A-8CB2-2CBDFDE0C3CC}" destId="{A087994C-FCFB-0345-9B9C-1BAF21752173}" srcOrd="0" destOrd="0" presId="urn:microsoft.com/office/officeart/2005/8/layout/hProcess9"/>
    <dgm:cxn modelId="{045D9004-046A-8C43-9DCA-476F058376D8}" type="presParOf" srcId="{3E89777E-2F5D-FF4A-8CB2-2CBDFDE0C3CC}" destId="{C19C9203-4009-DF46-A70D-9D9219A8093C}" srcOrd="1" destOrd="0" presId="urn:microsoft.com/office/officeart/2005/8/layout/hProcess9"/>
    <dgm:cxn modelId="{92D7F30F-EEA1-A84A-835B-828D330556EC}" type="presParOf" srcId="{3E89777E-2F5D-FF4A-8CB2-2CBDFDE0C3CC}" destId="{FA39D314-63FA-A24F-B82F-9998BB24104F}" srcOrd="2" destOrd="0" presId="urn:microsoft.com/office/officeart/2005/8/layout/hProcess9"/>
    <dgm:cxn modelId="{AA26186D-F638-0D43-A0BA-0E4647AF0B8B}" type="presParOf" srcId="{3E89777E-2F5D-FF4A-8CB2-2CBDFDE0C3CC}" destId="{1841B5AD-BCF2-834B-AB5F-8DC758AA05B7}" srcOrd="3" destOrd="0" presId="urn:microsoft.com/office/officeart/2005/8/layout/hProcess9"/>
    <dgm:cxn modelId="{343B5276-7CE6-3540-AD22-67714C099BEF}" type="presParOf" srcId="{3E89777E-2F5D-FF4A-8CB2-2CBDFDE0C3CC}" destId="{7E8C169D-8FD4-6241-9E9F-80AD0EF6B2D3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F5FC47-C275-7548-AC52-56FCC26C6AFF}">
      <dsp:nvSpPr>
        <dsp:cNvPr id="0" name=""/>
        <dsp:cNvSpPr/>
      </dsp:nvSpPr>
      <dsp:spPr>
        <a:xfrm>
          <a:off x="827246" y="0"/>
          <a:ext cx="9375457" cy="367823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87994C-FCFB-0345-9B9C-1BAF21752173}">
      <dsp:nvSpPr>
        <dsp:cNvPr id="0" name=""/>
        <dsp:cNvSpPr/>
      </dsp:nvSpPr>
      <dsp:spPr>
        <a:xfrm>
          <a:off x="347917" y="1103471"/>
          <a:ext cx="3308984" cy="14712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 err="1"/>
            <a:t>Gobernanza</a:t>
          </a:r>
          <a:r>
            <a:rPr lang="en-US" sz="3800" kern="1200" dirty="0"/>
            <a:t> y </a:t>
          </a:r>
          <a:r>
            <a:rPr lang="en-US" sz="3800" kern="1200" dirty="0" err="1"/>
            <a:t>articulación</a:t>
          </a:r>
          <a:endParaRPr lang="en-US" sz="3800" kern="1200" dirty="0"/>
        </a:p>
      </dsp:txBody>
      <dsp:txXfrm>
        <a:off x="419740" y="1175294"/>
        <a:ext cx="3165338" cy="1327649"/>
      </dsp:txXfrm>
    </dsp:sp>
    <dsp:sp modelId="{FA39D314-63FA-A24F-B82F-9998BB24104F}">
      <dsp:nvSpPr>
        <dsp:cNvPr id="0" name=""/>
        <dsp:cNvSpPr/>
      </dsp:nvSpPr>
      <dsp:spPr>
        <a:xfrm>
          <a:off x="3860482" y="1103471"/>
          <a:ext cx="3308984" cy="14712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 err="1"/>
            <a:t>Programas</a:t>
          </a:r>
          <a:r>
            <a:rPr lang="en-US" sz="3800" kern="1200" dirty="0"/>
            <a:t> </a:t>
          </a:r>
          <a:r>
            <a:rPr lang="en-US" sz="3800" kern="1200" dirty="0" err="1"/>
            <a:t>sociales</a:t>
          </a:r>
          <a:endParaRPr lang="en-US" sz="3800" kern="1200" dirty="0"/>
        </a:p>
      </dsp:txBody>
      <dsp:txXfrm>
        <a:off x="3932305" y="1175294"/>
        <a:ext cx="3165338" cy="1327649"/>
      </dsp:txXfrm>
    </dsp:sp>
    <dsp:sp modelId="{7E8C169D-8FD4-6241-9E9F-80AD0EF6B2D3}">
      <dsp:nvSpPr>
        <dsp:cNvPr id="0" name=""/>
        <dsp:cNvSpPr/>
      </dsp:nvSpPr>
      <dsp:spPr>
        <a:xfrm>
          <a:off x="7373047" y="1103471"/>
          <a:ext cx="3308984" cy="14712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Respuesta a </a:t>
          </a:r>
          <a:r>
            <a:rPr lang="en-US" sz="3800" kern="1200" dirty="0" err="1"/>
            <a:t>emergencias</a:t>
          </a:r>
          <a:endParaRPr lang="en-US" sz="3800" kern="1200" dirty="0"/>
        </a:p>
      </dsp:txBody>
      <dsp:txXfrm>
        <a:off x="7444870" y="1175294"/>
        <a:ext cx="3165338" cy="13276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3/4/24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714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3/4/24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906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3/4/24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016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3/4/24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144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3/4/24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411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3/4/24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529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3/4/24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201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3/4/24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110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3/4/24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119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3/4/24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502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3/4/24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107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3/4/24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67725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7BBE0-252A-C922-F0DC-BF1B5EE7A2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PE" dirty="0"/>
              <a:t>Lucha contra la pobreza:</a:t>
            </a:r>
            <a:br>
              <a:rPr lang="en-PE" dirty="0"/>
            </a:br>
            <a:r>
              <a:rPr lang="en-PE" dirty="0"/>
              <a:t>agenda minima para acción urgente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AEADB9-7CB4-F78A-166F-B3FDE8A91E3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PE" sz="1800" dirty="0"/>
              <a:t>Norma Correa Aste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6440C5-CE42-5276-C194-EA01110C21AF}"/>
              </a:ext>
            </a:extLst>
          </p:cNvPr>
          <p:cNvSpPr txBox="1"/>
          <p:nvPr/>
        </p:nvSpPr>
        <p:spPr>
          <a:xfrm>
            <a:off x="880533" y="5384800"/>
            <a:ext cx="104535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E" dirty="0">
                <a:solidFill>
                  <a:schemeClr val="bg1"/>
                </a:solidFill>
              </a:rPr>
              <a:t>Proyecto Construyendo Diálogo Democrático</a:t>
            </a:r>
          </a:p>
          <a:p>
            <a:r>
              <a:rPr lang="en-PE" dirty="0">
                <a:solidFill>
                  <a:schemeClr val="bg1"/>
                </a:solidFill>
              </a:rPr>
              <a:t>CIES - NED</a:t>
            </a:r>
          </a:p>
        </p:txBody>
      </p:sp>
    </p:spTree>
    <p:extLst>
      <p:ext uri="{BB962C8B-B14F-4D97-AF65-F5344CB8AC3E}">
        <p14:creationId xmlns:p14="http://schemas.microsoft.com/office/powerpoint/2010/main" val="41937599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E23A3-F079-E2D4-F56A-71B1303E6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3) ¿</a:t>
            </a:r>
            <a:r>
              <a:rPr lang="en-US" dirty="0" err="1"/>
              <a:t>Cómo</a:t>
            </a:r>
            <a:r>
              <a:rPr lang="en-US" dirty="0"/>
              <a:t> </a:t>
            </a:r>
            <a:r>
              <a:rPr lang="en-US" dirty="0" err="1"/>
              <a:t>avanzamos</a:t>
            </a:r>
            <a:r>
              <a:rPr lang="en-US" dirty="0"/>
              <a:t>? </a:t>
            </a:r>
            <a:endParaRPr lang="en-PE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7E933C3-C6C6-D5D1-4BEA-F1E825773F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9985978"/>
              </p:ext>
            </p:extLst>
          </p:nvPr>
        </p:nvGraphicFramePr>
        <p:xfrm>
          <a:off x="581025" y="2181225"/>
          <a:ext cx="11029950" cy="3678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029346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EE0D1-F052-3EE4-F68B-613BFD518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3) ¿Cómo avanzamos?</a:t>
            </a:r>
            <a:endParaRPr lang="en-P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41BE85-722C-020D-1685-35F44A18D3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Perú </a:t>
            </a:r>
            <a:r>
              <a:rPr lang="en-US" dirty="0" err="1"/>
              <a:t>requiere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estrategia</a:t>
            </a:r>
            <a:r>
              <a:rPr lang="en-US" dirty="0"/>
              <a:t> de </a:t>
            </a:r>
            <a:r>
              <a:rPr lang="en-US" dirty="0" err="1"/>
              <a:t>lucha</a:t>
            </a:r>
            <a:r>
              <a:rPr lang="en-US" dirty="0"/>
              <a:t> contra la </a:t>
            </a:r>
            <a:r>
              <a:rPr lang="en-US" dirty="0" err="1"/>
              <a:t>pobreza</a:t>
            </a:r>
            <a:r>
              <a:rPr lang="en-US" dirty="0"/>
              <a:t> que </a:t>
            </a:r>
            <a:r>
              <a:rPr lang="en-US" dirty="0" err="1"/>
              <a:t>aborde</a:t>
            </a:r>
            <a:r>
              <a:rPr lang="en-US" dirty="0"/>
              <a:t> de </a:t>
            </a:r>
            <a:r>
              <a:rPr lang="en-US" dirty="0" err="1"/>
              <a:t>manera</a:t>
            </a:r>
            <a:r>
              <a:rPr lang="en-US" dirty="0"/>
              <a:t> </a:t>
            </a:r>
            <a:r>
              <a:rPr lang="en-US" dirty="0" err="1"/>
              <a:t>más</a:t>
            </a:r>
            <a:r>
              <a:rPr lang="en-US" dirty="0"/>
              <a:t> </a:t>
            </a:r>
            <a:r>
              <a:rPr lang="en-US" dirty="0" err="1"/>
              <a:t>sistemática</a:t>
            </a:r>
            <a:r>
              <a:rPr lang="en-US" dirty="0"/>
              <a:t> la </a:t>
            </a:r>
            <a:r>
              <a:rPr lang="en-US" dirty="0" err="1"/>
              <a:t>mejora</a:t>
            </a:r>
            <a:r>
              <a:rPr lang="en-US" dirty="0"/>
              <a:t> de capital </a:t>
            </a:r>
            <a:r>
              <a:rPr lang="en-US" dirty="0" err="1"/>
              <a:t>humano</a:t>
            </a:r>
            <a:r>
              <a:rPr lang="en-US" dirty="0"/>
              <a:t> y la </a:t>
            </a:r>
            <a:r>
              <a:rPr lang="en-US" dirty="0" err="1"/>
              <a:t>expansión</a:t>
            </a:r>
            <a:r>
              <a:rPr lang="en-US" dirty="0"/>
              <a:t> de </a:t>
            </a:r>
            <a:r>
              <a:rPr lang="en-US" dirty="0" err="1"/>
              <a:t>oportunidades</a:t>
            </a:r>
            <a:r>
              <a:rPr lang="en-US" dirty="0"/>
              <a:t>. </a:t>
            </a:r>
          </a:p>
          <a:p>
            <a:r>
              <a:rPr lang="en-US" dirty="0"/>
              <a:t>Rural: </a:t>
            </a:r>
            <a:r>
              <a:rPr lang="en-US" dirty="0" err="1"/>
              <a:t>priorizar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desarrollo</a:t>
            </a:r>
            <a:r>
              <a:rPr lang="en-US" dirty="0"/>
              <a:t> de </a:t>
            </a:r>
            <a:r>
              <a:rPr lang="en-US" dirty="0" err="1"/>
              <a:t>infraestructura</a:t>
            </a:r>
            <a:r>
              <a:rPr lang="en-US" dirty="0"/>
              <a:t> </a:t>
            </a:r>
            <a:r>
              <a:rPr lang="en-US" dirty="0" err="1"/>
              <a:t>productiva</a:t>
            </a:r>
            <a:r>
              <a:rPr lang="en-US" dirty="0"/>
              <a:t>, </a:t>
            </a:r>
            <a:r>
              <a:rPr lang="en-US" dirty="0" err="1"/>
              <a:t>fortalecimiento</a:t>
            </a:r>
            <a:r>
              <a:rPr lang="en-US" dirty="0"/>
              <a:t> de micro </a:t>
            </a:r>
            <a:r>
              <a:rPr lang="en-US" dirty="0" err="1"/>
              <a:t>corredores</a:t>
            </a:r>
            <a:r>
              <a:rPr lang="en-US" dirty="0"/>
              <a:t>, </a:t>
            </a:r>
            <a:r>
              <a:rPr lang="en-US" dirty="0" err="1"/>
              <a:t>conectividad</a:t>
            </a:r>
            <a:r>
              <a:rPr lang="en-US" dirty="0"/>
              <a:t>,  </a:t>
            </a:r>
            <a:r>
              <a:rPr lang="en-US" dirty="0" err="1"/>
              <a:t>programas</a:t>
            </a:r>
            <a:r>
              <a:rPr lang="en-US" dirty="0"/>
              <a:t> </a:t>
            </a:r>
            <a:r>
              <a:rPr lang="en-US" dirty="0" err="1"/>
              <a:t>sociales</a:t>
            </a:r>
            <a:r>
              <a:rPr lang="en-US" dirty="0"/>
              <a:t> que </a:t>
            </a:r>
            <a:r>
              <a:rPr lang="en-US" dirty="0" err="1"/>
              <a:t>contribuyan</a:t>
            </a:r>
            <a:r>
              <a:rPr lang="en-US" dirty="0"/>
              <a:t> a la </a:t>
            </a:r>
            <a:r>
              <a:rPr lang="en-US" dirty="0" err="1"/>
              <a:t>generación</a:t>
            </a:r>
            <a:r>
              <a:rPr lang="en-US" dirty="0"/>
              <a:t> de </a:t>
            </a:r>
            <a:r>
              <a:rPr lang="en-US" dirty="0" err="1"/>
              <a:t>autonomía</a:t>
            </a:r>
            <a:r>
              <a:rPr lang="en-US" dirty="0"/>
              <a:t> </a:t>
            </a:r>
            <a:r>
              <a:rPr lang="en-US" dirty="0" err="1"/>
              <a:t>económica</a:t>
            </a:r>
            <a:r>
              <a:rPr lang="en-US" dirty="0"/>
              <a:t>, </a:t>
            </a:r>
            <a:r>
              <a:rPr lang="en-US" dirty="0" err="1"/>
              <a:t>mejora</a:t>
            </a:r>
            <a:r>
              <a:rPr lang="en-US" dirty="0"/>
              <a:t> de la </a:t>
            </a:r>
            <a:r>
              <a:rPr lang="en-US" dirty="0" err="1"/>
              <a:t>calidad</a:t>
            </a:r>
            <a:r>
              <a:rPr lang="en-US" dirty="0"/>
              <a:t> de </a:t>
            </a:r>
            <a:r>
              <a:rPr lang="en-US" dirty="0" err="1"/>
              <a:t>servicios</a:t>
            </a:r>
            <a:r>
              <a:rPr lang="en-US" dirty="0"/>
              <a:t> claves para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desarrollo</a:t>
            </a:r>
            <a:r>
              <a:rPr lang="en-US" dirty="0"/>
              <a:t> </a:t>
            </a:r>
            <a:r>
              <a:rPr lang="en-US" dirty="0" err="1"/>
              <a:t>humano</a:t>
            </a:r>
            <a:r>
              <a:rPr lang="en-US" dirty="0"/>
              <a:t> (</a:t>
            </a:r>
            <a:r>
              <a:rPr lang="en-US" dirty="0" err="1"/>
              <a:t>salud</a:t>
            </a:r>
            <a:r>
              <a:rPr lang="en-US" dirty="0"/>
              <a:t>, </a:t>
            </a:r>
            <a:r>
              <a:rPr lang="en-US" dirty="0" err="1"/>
              <a:t>educación</a:t>
            </a:r>
            <a:r>
              <a:rPr lang="en-US" dirty="0"/>
              <a:t>). </a:t>
            </a:r>
          </a:p>
          <a:p>
            <a:r>
              <a:rPr lang="en-US" dirty="0" err="1"/>
              <a:t>Urbano</a:t>
            </a:r>
            <a:r>
              <a:rPr lang="en-US" dirty="0"/>
              <a:t>:  </a:t>
            </a:r>
            <a:r>
              <a:rPr lang="en-US" dirty="0" err="1"/>
              <a:t>impulsar</a:t>
            </a:r>
            <a:r>
              <a:rPr lang="en-US" dirty="0"/>
              <a:t> la </a:t>
            </a:r>
            <a:r>
              <a:rPr lang="en-US" dirty="0" err="1"/>
              <a:t>empleabilidad</a:t>
            </a:r>
            <a:r>
              <a:rPr lang="en-US" dirty="0"/>
              <a:t> (</a:t>
            </a:r>
            <a:r>
              <a:rPr lang="en-US" dirty="0" err="1"/>
              <a:t>capacitación</a:t>
            </a:r>
            <a:r>
              <a:rPr lang="en-US" dirty="0"/>
              <a:t>, </a:t>
            </a:r>
            <a:r>
              <a:rPr lang="en-US" dirty="0" err="1"/>
              <a:t>intermediación</a:t>
            </a:r>
            <a:r>
              <a:rPr lang="en-US" dirty="0"/>
              <a:t> </a:t>
            </a:r>
            <a:r>
              <a:rPr lang="en-US" dirty="0" err="1"/>
              <a:t>laboral</a:t>
            </a:r>
            <a:r>
              <a:rPr lang="en-US" dirty="0"/>
              <a:t>), </a:t>
            </a:r>
            <a:r>
              <a:rPr lang="en-US" dirty="0" err="1"/>
              <a:t>mejora</a:t>
            </a:r>
            <a:r>
              <a:rPr lang="en-US" dirty="0"/>
              <a:t> de </a:t>
            </a:r>
            <a:r>
              <a:rPr lang="en-US" dirty="0" err="1"/>
              <a:t>servicios</a:t>
            </a:r>
            <a:r>
              <a:rPr lang="en-US" dirty="0"/>
              <a:t> </a:t>
            </a:r>
            <a:r>
              <a:rPr lang="en-US" dirty="0" err="1"/>
              <a:t>básicos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asentamientos</a:t>
            </a:r>
            <a:r>
              <a:rPr lang="en-US" dirty="0"/>
              <a:t> </a:t>
            </a:r>
            <a:r>
              <a:rPr lang="en-US" dirty="0" err="1"/>
              <a:t>humanos</a:t>
            </a:r>
            <a:r>
              <a:rPr lang="en-US" dirty="0"/>
              <a:t> (</a:t>
            </a:r>
            <a:r>
              <a:rPr lang="en-US" dirty="0" err="1"/>
              <a:t>acceso</a:t>
            </a:r>
            <a:r>
              <a:rPr lang="en-US" dirty="0"/>
              <a:t> a </a:t>
            </a:r>
            <a:r>
              <a:rPr lang="en-US" dirty="0" err="1"/>
              <a:t>agua</a:t>
            </a:r>
            <a:r>
              <a:rPr lang="en-US" dirty="0"/>
              <a:t>). </a:t>
            </a:r>
          </a:p>
          <a:p>
            <a:r>
              <a:rPr lang="en-US" dirty="0" err="1"/>
              <a:t>Herencia</a:t>
            </a:r>
            <a:r>
              <a:rPr lang="en-US" dirty="0"/>
              <a:t> de la </a:t>
            </a:r>
            <a:r>
              <a:rPr lang="en-US" dirty="0" err="1"/>
              <a:t>pandemia</a:t>
            </a:r>
            <a:r>
              <a:rPr lang="en-US" dirty="0"/>
              <a:t>: </a:t>
            </a:r>
            <a:r>
              <a:rPr lang="en-US" dirty="0" err="1"/>
              <a:t>recuperación</a:t>
            </a:r>
            <a:r>
              <a:rPr lang="en-US" dirty="0"/>
              <a:t> de </a:t>
            </a:r>
            <a:r>
              <a:rPr lang="en-US" dirty="0" err="1"/>
              <a:t>aprendizajes</a:t>
            </a:r>
            <a:r>
              <a:rPr lang="en-US" dirty="0"/>
              <a:t> y </a:t>
            </a:r>
            <a:r>
              <a:rPr lang="en-US" dirty="0" err="1"/>
              <a:t>escuelas</a:t>
            </a:r>
            <a:r>
              <a:rPr lang="en-US" dirty="0"/>
              <a:t> </a:t>
            </a:r>
            <a:r>
              <a:rPr lang="en-US" dirty="0" err="1"/>
              <a:t>como</a:t>
            </a:r>
            <a:r>
              <a:rPr lang="en-US" dirty="0"/>
              <a:t> </a:t>
            </a:r>
            <a:r>
              <a:rPr lang="en-US" dirty="0" err="1"/>
              <a:t>centros</a:t>
            </a:r>
            <a:r>
              <a:rPr lang="en-US" dirty="0"/>
              <a:t> de </a:t>
            </a:r>
            <a:r>
              <a:rPr lang="en-US" dirty="0" err="1"/>
              <a:t>protección</a:t>
            </a:r>
            <a:r>
              <a:rPr lang="en-US" dirty="0"/>
              <a:t> social, </a:t>
            </a:r>
            <a:r>
              <a:rPr lang="en-US" dirty="0" err="1"/>
              <a:t>servicios</a:t>
            </a:r>
            <a:r>
              <a:rPr lang="en-US" dirty="0"/>
              <a:t> de </a:t>
            </a:r>
            <a:r>
              <a:rPr lang="en-US" dirty="0" err="1"/>
              <a:t>cuidado</a:t>
            </a:r>
            <a:r>
              <a:rPr lang="en-US" dirty="0"/>
              <a:t>, </a:t>
            </a:r>
            <a:r>
              <a:rPr lang="en-US" dirty="0" err="1"/>
              <a:t>participación</a:t>
            </a:r>
            <a:r>
              <a:rPr lang="en-US" dirty="0"/>
              <a:t> </a:t>
            </a:r>
            <a:r>
              <a:rPr lang="en-US" dirty="0" err="1"/>
              <a:t>laboral</a:t>
            </a:r>
            <a:r>
              <a:rPr lang="en-US" dirty="0"/>
              <a:t> de la </a:t>
            </a:r>
            <a:r>
              <a:rPr lang="en-US" dirty="0" err="1"/>
              <a:t>mujer</a:t>
            </a:r>
            <a:r>
              <a:rPr lang="en-US" dirty="0"/>
              <a:t>.</a:t>
            </a:r>
            <a:endParaRPr lang="en-PE" dirty="0"/>
          </a:p>
        </p:txBody>
      </p:sp>
    </p:spTree>
    <p:extLst>
      <p:ext uri="{BB962C8B-B14F-4D97-AF65-F5344CB8AC3E}">
        <p14:creationId xmlns:p14="http://schemas.microsoft.com/office/powerpoint/2010/main" val="8248481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07E9A-68F3-9C84-EF21-8A8C251EE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3) ¿</a:t>
            </a:r>
            <a:r>
              <a:rPr lang="en-US" dirty="0" err="1"/>
              <a:t>Cómo</a:t>
            </a:r>
            <a:r>
              <a:rPr lang="en-US" dirty="0"/>
              <a:t> </a:t>
            </a:r>
            <a:r>
              <a:rPr lang="en-US" dirty="0" err="1"/>
              <a:t>avanzamos</a:t>
            </a:r>
            <a:r>
              <a:rPr lang="en-US" dirty="0"/>
              <a:t>? </a:t>
            </a:r>
            <a:endParaRPr lang="en-P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13D172-6E41-6B20-0938-9D2385F7F8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4453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Agenda de </a:t>
            </a:r>
            <a:r>
              <a:rPr lang="en-US" dirty="0" err="1"/>
              <a:t>investigación</a:t>
            </a:r>
            <a:r>
              <a:rPr lang="en-US" dirty="0"/>
              <a:t>:</a:t>
            </a:r>
          </a:p>
          <a:p>
            <a:r>
              <a:rPr lang="en-US" dirty="0" err="1"/>
              <a:t>Abordar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carácter</a:t>
            </a:r>
            <a:r>
              <a:rPr lang="en-US" dirty="0"/>
              <a:t> </a:t>
            </a:r>
            <a:r>
              <a:rPr lang="en-US" dirty="0" err="1"/>
              <a:t>dinámico</a:t>
            </a:r>
            <a:r>
              <a:rPr lang="en-US" dirty="0"/>
              <a:t> de la </a:t>
            </a:r>
            <a:r>
              <a:rPr lang="en-US" dirty="0" err="1"/>
              <a:t>pobreza</a:t>
            </a:r>
            <a:r>
              <a:rPr lang="en-US" dirty="0"/>
              <a:t>, </a:t>
            </a:r>
            <a:r>
              <a:rPr lang="en-US" dirty="0" err="1"/>
              <a:t>yendo</a:t>
            </a:r>
            <a:r>
              <a:rPr lang="en-US" dirty="0"/>
              <a:t> </a:t>
            </a:r>
            <a:r>
              <a:rPr lang="en-US" dirty="0" err="1"/>
              <a:t>más</a:t>
            </a:r>
            <a:r>
              <a:rPr lang="en-US" dirty="0"/>
              <a:t> </a:t>
            </a:r>
            <a:r>
              <a:rPr lang="en-US" dirty="0" err="1"/>
              <a:t>allá</a:t>
            </a:r>
            <a:r>
              <a:rPr lang="en-US" dirty="0"/>
              <a:t> del </a:t>
            </a:r>
            <a:r>
              <a:rPr lang="en-US" dirty="0" err="1"/>
              <a:t>enfoque</a:t>
            </a:r>
            <a:r>
              <a:rPr lang="en-US" dirty="0"/>
              <a:t> </a:t>
            </a:r>
            <a:r>
              <a:rPr lang="en-US" dirty="0" err="1"/>
              <a:t>estático</a:t>
            </a:r>
            <a:r>
              <a:rPr lang="en-US" dirty="0"/>
              <a:t> que no </a:t>
            </a:r>
            <a:r>
              <a:rPr lang="en-US" dirty="0" err="1"/>
              <a:t>considera</a:t>
            </a:r>
            <a:r>
              <a:rPr lang="en-US" dirty="0"/>
              <a:t> las </a:t>
            </a:r>
            <a:r>
              <a:rPr lang="en-US" dirty="0" err="1"/>
              <a:t>transiciones</a:t>
            </a:r>
            <a:r>
              <a:rPr lang="en-US" dirty="0"/>
              <a:t> (</a:t>
            </a:r>
            <a:r>
              <a:rPr lang="en-US" dirty="0" err="1"/>
              <a:t>salida</a:t>
            </a:r>
            <a:r>
              <a:rPr lang="en-US" dirty="0"/>
              <a:t> de la </a:t>
            </a:r>
            <a:r>
              <a:rPr lang="en-US" dirty="0" err="1"/>
              <a:t>pobreza</a:t>
            </a:r>
            <a:r>
              <a:rPr lang="en-US" dirty="0"/>
              <a:t>, </a:t>
            </a:r>
            <a:r>
              <a:rPr lang="en-US" dirty="0" err="1"/>
              <a:t>empobrecimiento</a:t>
            </a:r>
            <a:r>
              <a:rPr lang="en-US" dirty="0"/>
              <a:t>), lo </a:t>
            </a:r>
            <a:r>
              <a:rPr lang="en-US" dirty="0" err="1"/>
              <a:t>cual</a:t>
            </a:r>
            <a:r>
              <a:rPr lang="en-US" dirty="0"/>
              <a:t> </a:t>
            </a:r>
            <a:r>
              <a:rPr lang="en-US" dirty="0" err="1"/>
              <a:t>requiere</a:t>
            </a:r>
            <a:r>
              <a:rPr lang="en-US" dirty="0"/>
              <a:t> un </a:t>
            </a:r>
            <a:r>
              <a:rPr lang="en-US" dirty="0" err="1"/>
              <a:t>análisis</a:t>
            </a:r>
            <a:r>
              <a:rPr lang="en-US" dirty="0"/>
              <a:t> de </a:t>
            </a:r>
            <a:r>
              <a:rPr lang="en-US" dirty="0" err="1"/>
              <a:t>vulnerabilidades</a:t>
            </a:r>
            <a:r>
              <a:rPr lang="en-US" dirty="0"/>
              <a:t>. </a:t>
            </a:r>
          </a:p>
          <a:p>
            <a:r>
              <a:rPr lang="en-US" dirty="0" err="1"/>
              <a:t>Comprender</a:t>
            </a:r>
            <a:r>
              <a:rPr lang="en-US" dirty="0"/>
              <a:t>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cambios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patrones</a:t>
            </a:r>
            <a:r>
              <a:rPr lang="en-US" dirty="0"/>
              <a:t> de </a:t>
            </a:r>
            <a:r>
              <a:rPr lang="en-US" dirty="0" err="1"/>
              <a:t>desigualdades</a:t>
            </a:r>
            <a:r>
              <a:rPr lang="en-US" dirty="0"/>
              <a:t> de </a:t>
            </a:r>
            <a:r>
              <a:rPr lang="en-US" dirty="0" err="1"/>
              <a:t>oportunidades</a:t>
            </a:r>
            <a:r>
              <a:rPr lang="en-US" dirty="0"/>
              <a:t>, de </a:t>
            </a:r>
            <a:r>
              <a:rPr lang="en-US" dirty="0" err="1"/>
              <a:t>procesos</a:t>
            </a:r>
            <a:r>
              <a:rPr lang="en-US" dirty="0"/>
              <a:t> y de </a:t>
            </a:r>
            <a:r>
              <a:rPr lang="en-US" dirty="0" err="1"/>
              <a:t>normas</a:t>
            </a:r>
            <a:r>
              <a:rPr lang="en-US" dirty="0"/>
              <a:t> </a:t>
            </a:r>
            <a:r>
              <a:rPr lang="en-US" dirty="0" err="1"/>
              <a:t>sociales</a:t>
            </a:r>
            <a:r>
              <a:rPr lang="en-US" dirty="0"/>
              <a:t>. </a:t>
            </a:r>
          </a:p>
          <a:p>
            <a:r>
              <a:rPr lang="en-US" dirty="0" err="1"/>
              <a:t>Evaluar</a:t>
            </a:r>
            <a:r>
              <a:rPr lang="en-US" dirty="0"/>
              <a:t>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cambios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patrones</a:t>
            </a:r>
            <a:r>
              <a:rPr lang="en-US" dirty="0"/>
              <a:t> </a:t>
            </a:r>
            <a:r>
              <a:rPr lang="en-US" dirty="0" err="1"/>
              <a:t>demográficos</a:t>
            </a:r>
            <a:r>
              <a:rPr lang="en-US" dirty="0"/>
              <a:t> y sus </a:t>
            </a:r>
            <a:r>
              <a:rPr lang="en-US" dirty="0" err="1"/>
              <a:t>implicancias</a:t>
            </a:r>
            <a:r>
              <a:rPr lang="en-US" dirty="0"/>
              <a:t> para la </a:t>
            </a:r>
            <a:r>
              <a:rPr lang="en-US" dirty="0" err="1"/>
              <a:t>provisión</a:t>
            </a:r>
            <a:r>
              <a:rPr lang="en-US" dirty="0"/>
              <a:t> de </a:t>
            </a:r>
            <a:r>
              <a:rPr lang="en-US" dirty="0" err="1"/>
              <a:t>servicios</a:t>
            </a:r>
            <a:r>
              <a:rPr lang="en-US" dirty="0"/>
              <a:t> (</a:t>
            </a:r>
            <a:r>
              <a:rPr lang="en-US" dirty="0" err="1"/>
              <a:t>salud</a:t>
            </a:r>
            <a:r>
              <a:rPr lang="en-US" dirty="0"/>
              <a:t>, </a:t>
            </a:r>
            <a:r>
              <a:rPr lang="en-US" dirty="0" err="1"/>
              <a:t>educación</a:t>
            </a:r>
            <a:r>
              <a:rPr lang="en-US" dirty="0"/>
              <a:t>, </a:t>
            </a:r>
            <a:r>
              <a:rPr lang="en-US" dirty="0" err="1"/>
              <a:t>pensiones</a:t>
            </a:r>
            <a:r>
              <a:rPr lang="en-US" dirty="0"/>
              <a:t>). </a:t>
            </a:r>
          </a:p>
          <a:p>
            <a:r>
              <a:rPr lang="en-US" dirty="0" err="1"/>
              <a:t>Analizar</a:t>
            </a:r>
            <a:r>
              <a:rPr lang="en-US" dirty="0"/>
              <a:t>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patrones</a:t>
            </a:r>
            <a:r>
              <a:rPr lang="en-US" dirty="0"/>
              <a:t> de la </a:t>
            </a:r>
            <a:r>
              <a:rPr lang="en-US" dirty="0" err="1"/>
              <a:t>pobreza</a:t>
            </a:r>
            <a:r>
              <a:rPr lang="en-US" dirty="0"/>
              <a:t> </a:t>
            </a:r>
            <a:r>
              <a:rPr lang="en-US" dirty="0" err="1"/>
              <a:t>crónica</a:t>
            </a:r>
            <a:r>
              <a:rPr lang="en-US" dirty="0"/>
              <a:t> rural, la </a:t>
            </a:r>
            <a:r>
              <a:rPr lang="en-US" dirty="0" err="1"/>
              <a:t>relación</a:t>
            </a:r>
            <a:r>
              <a:rPr lang="en-US" dirty="0"/>
              <a:t> entre </a:t>
            </a:r>
            <a:r>
              <a:rPr lang="en-US" dirty="0" err="1"/>
              <a:t>pobreza</a:t>
            </a:r>
            <a:r>
              <a:rPr lang="en-US" dirty="0"/>
              <a:t> y </a:t>
            </a:r>
            <a:r>
              <a:rPr lang="en-US" dirty="0" err="1"/>
              <a:t>etnicidad</a:t>
            </a:r>
            <a:r>
              <a:rPr lang="en-US" dirty="0"/>
              <a:t>,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cambios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mercados </a:t>
            </a:r>
            <a:r>
              <a:rPr lang="en-US" dirty="0" err="1"/>
              <a:t>laborales</a:t>
            </a:r>
            <a:r>
              <a:rPr lang="en-US" dirty="0"/>
              <a:t> rurales y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efectos</a:t>
            </a:r>
            <a:r>
              <a:rPr lang="en-US" dirty="0"/>
              <a:t> del </a:t>
            </a:r>
            <a:r>
              <a:rPr lang="en-US" dirty="0" err="1"/>
              <a:t>cambio</a:t>
            </a:r>
            <a:r>
              <a:rPr lang="en-US" dirty="0"/>
              <a:t> </a:t>
            </a:r>
            <a:r>
              <a:rPr lang="en-US" dirty="0" err="1"/>
              <a:t>climático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hogares</a:t>
            </a:r>
            <a:r>
              <a:rPr lang="en-US" dirty="0"/>
              <a:t> rurales y </a:t>
            </a:r>
            <a:r>
              <a:rPr lang="en-US" dirty="0" err="1"/>
              <a:t>los</a:t>
            </a:r>
            <a:r>
              <a:rPr lang="en-US" dirty="0"/>
              <a:t> pueblos </a:t>
            </a:r>
            <a:r>
              <a:rPr lang="en-US" dirty="0" err="1"/>
              <a:t>indígenas</a:t>
            </a:r>
            <a:r>
              <a:rPr lang="en-US" dirty="0"/>
              <a:t>. </a:t>
            </a:r>
          </a:p>
          <a:p>
            <a:r>
              <a:rPr lang="en-US" dirty="0" err="1"/>
              <a:t>Identificar</a:t>
            </a:r>
            <a:r>
              <a:rPr lang="en-US" dirty="0"/>
              <a:t>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factores</a:t>
            </a:r>
            <a:r>
              <a:rPr lang="en-US" dirty="0"/>
              <a:t> </a:t>
            </a:r>
            <a:r>
              <a:rPr lang="en-US" dirty="0" err="1"/>
              <a:t>específicos</a:t>
            </a:r>
            <a:r>
              <a:rPr lang="en-US" dirty="0"/>
              <a:t> de </a:t>
            </a:r>
            <a:r>
              <a:rPr lang="en-US" dirty="0" err="1"/>
              <a:t>vulnerabilidad</a:t>
            </a:r>
            <a:r>
              <a:rPr lang="en-US" dirty="0"/>
              <a:t> </a:t>
            </a:r>
            <a:r>
              <a:rPr lang="en-US" dirty="0" err="1"/>
              <a:t>urbana</a:t>
            </a:r>
            <a:r>
              <a:rPr lang="en-US" dirty="0"/>
              <a:t>. Por </a:t>
            </a:r>
            <a:r>
              <a:rPr lang="en-US" dirty="0" err="1"/>
              <a:t>ejemplo</a:t>
            </a:r>
            <a:r>
              <a:rPr lang="en-US" dirty="0"/>
              <a:t>, 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efectos</a:t>
            </a:r>
            <a:r>
              <a:rPr lang="en-US" dirty="0"/>
              <a:t> de la </a:t>
            </a:r>
            <a:r>
              <a:rPr lang="en-US" dirty="0" err="1"/>
              <a:t>segregación</a:t>
            </a:r>
            <a:r>
              <a:rPr lang="en-US" dirty="0"/>
              <a:t> </a:t>
            </a:r>
            <a:r>
              <a:rPr lang="en-US" dirty="0" err="1"/>
              <a:t>residencial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mercado </a:t>
            </a:r>
            <a:r>
              <a:rPr lang="en-US" dirty="0" err="1"/>
              <a:t>laboral</a:t>
            </a:r>
            <a:r>
              <a:rPr lang="en-US" dirty="0"/>
              <a:t>,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acceso</a:t>
            </a:r>
            <a:r>
              <a:rPr lang="en-US" dirty="0"/>
              <a:t> a </a:t>
            </a:r>
            <a:r>
              <a:rPr lang="en-US" dirty="0" err="1"/>
              <a:t>servicios</a:t>
            </a:r>
            <a:r>
              <a:rPr lang="en-US" dirty="0"/>
              <a:t> y la </a:t>
            </a:r>
            <a:r>
              <a:rPr lang="en-US" dirty="0" err="1"/>
              <a:t>criminalidad</a:t>
            </a:r>
            <a:r>
              <a:rPr lang="en-US" dirty="0"/>
              <a:t>. Es </a:t>
            </a:r>
            <a:r>
              <a:rPr lang="en-US" dirty="0" err="1"/>
              <a:t>necesario</a:t>
            </a:r>
            <a:r>
              <a:rPr lang="en-US" dirty="0"/>
              <a:t> </a:t>
            </a:r>
            <a:r>
              <a:rPr lang="en-US" dirty="0" err="1"/>
              <a:t>ampliar</a:t>
            </a:r>
            <a:r>
              <a:rPr lang="en-US" dirty="0"/>
              <a:t> la </a:t>
            </a:r>
            <a:r>
              <a:rPr lang="en-US" dirty="0" err="1"/>
              <a:t>disponibilidad</a:t>
            </a:r>
            <a:r>
              <a:rPr lang="en-US" dirty="0"/>
              <a:t> de </a:t>
            </a:r>
            <a:r>
              <a:rPr lang="en-US" dirty="0" err="1"/>
              <a:t>microdatos</a:t>
            </a:r>
            <a:r>
              <a:rPr lang="en-US" dirty="0"/>
              <a:t> </a:t>
            </a:r>
            <a:r>
              <a:rPr lang="en-US" dirty="0" err="1"/>
              <a:t>censales</a:t>
            </a:r>
            <a:r>
              <a:rPr lang="en-US" dirty="0"/>
              <a:t>. </a:t>
            </a:r>
          </a:p>
          <a:p>
            <a:r>
              <a:rPr lang="en-US" dirty="0" err="1"/>
              <a:t>Ampliar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cuerpo</a:t>
            </a:r>
            <a:r>
              <a:rPr lang="en-US" dirty="0"/>
              <a:t> de </a:t>
            </a:r>
            <a:r>
              <a:rPr lang="en-US" dirty="0" err="1"/>
              <a:t>evidencias</a:t>
            </a:r>
            <a:r>
              <a:rPr lang="en-US" dirty="0"/>
              <a:t> </a:t>
            </a:r>
            <a:r>
              <a:rPr lang="en-US" dirty="0" err="1"/>
              <a:t>sobre</a:t>
            </a:r>
            <a:r>
              <a:rPr lang="en-US" dirty="0"/>
              <a:t> </a:t>
            </a:r>
            <a:r>
              <a:rPr lang="en-US" dirty="0" err="1"/>
              <a:t>implementación</a:t>
            </a:r>
            <a:r>
              <a:rPr lang="en-US" dirty="0"/>
              <a:t> de </a:t>
            </a:r>
            <a:r>
              <a:rPr lang="en-US" dirty="0" err="1"/>
              <a:t>programas</a:t>
            </a:r>
            <a:r>
              <a:rPr lang="en-US" dirty="0"/>
              <a:t> y </a:t>
            </a:r>
            <a:r>
              <a:rPr lang="en-US" dirty="0" err="1"/>
              <a:t>servicios</a:t>
            </a:r>
            <a:r>
              <a:rPr lang="en-US" dirty="0"/>
              <a:t> </a:t>
            </a:r>
            <a:r>
              <a:rPr lang="en-US" dirty="0" err="1"/>
              <a:t>sociales</a:t>
            </a:r>
            <a:r>
              <a:rPr lang="en-US" dirty="0"/>
              <a:t>, con </a:t>
            </a:r>
            <a:r>
              <a:rPr lang="en-US" dirty="0" err="1"/>
              <a:t>el</a:t>
            </a:r>
            <a:r>
              <a:rPr lang="en-US" dirty="0"/>
              <a:t> fin de </a:t>
            </a:r>
            <a:r>
              <a:rPr lang="en-US" dirty="0" err="1"/>
              <a:t>identificar</a:t>
            </a:r>
            <a:r>
              <a:rPr lang="en-US" dirty="0"/>
              <a:t> </a:t>
            </a:r>
            <a:r>
              <a:rPr lang="en-US" dirty="0" err="1"/>
              <a:t>cuellos</a:t>
            </a:r>
            <a:r>
              <a:rPr lang="en-US" dirty="0"/>
              <a:t> de </a:t>
            </a:r>
            <a:r>
              <a:rPr lang="en-US" dirty="0" err="1"/>
              <a:t>botella</a:t>
            </a:r>
            <a:r>
              <a:rPr lang="en-US" dirty="0"/>
              <a:t> y </a:t>
            </a:r>
            <a:r>
              <a:rPr lang="en-US" dirty="0" err="1"/>
              <a:t>limitaciones</a:t>
            </a:r>
            <a:r>
              <a:rPr lang="en-US" dirty="0"/>
              <a:t> </a:t>
            </a:r>
            <a:r>
              <a:rPr lang="en-US" dirty="0" err="1"/>
              <a:t>institucionales</a:t>
            </a:r>
            <a:r>
              <a:rPr lang="en-US" dirty="0"/>
              <a:t>.  </a:t>
            </a:r>
            <a:endParaRPr lang="en-PE" dirty="0"/>
          </a:p>
        </p:txBody>
      </p:sp>
    </p:spTree>
    <p:extLst>
      <p:ext uri="{BB962C8B-B14F-4D97-AF65-F5344CB8AC3E}">
        <p14:creationId xmlns:p14="http://schemas.microsoft.com/office/powerpoint/2010/main" val="261864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790D0-482B-779B-69FA-E39532385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E" dirty="0"/>
              <a:t>Conclusiones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9F3DE1-EF45-2E19-D74E-3AABBBE4F7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5"/>
            <a:ext cx="11029615" cy="4529793"/>
          </a:xfrm>
        </p:spPr>
        <p:txBody>
          <a:bodyPr>
            <a:normAutofit/>
          </a:bodyPr>
          <a:lstStyle/>
          <a:p>
            <a:pPr algn="just"/>
            <a:r>
              <a:rPr lang="en-US" dirty="0"/>
              <a:t>La </a:t>
            </a:r>
            <a:r>
              <a:rPr lang="en-US" dirty="0" err="1"/>
              <a:t>lucha</a:t>
            </a:r>
            <a:r>
              <a:rPr lang="en-US" dirty="0"/>
              <a:t> contra la </a:t>
            </a:r>
            <a:r>
              <a:rPr lang="en-US" dirty="0" err="1"/>
              <a:t>pobreza</a:t>
            </a:r>
            <a:r>
              <a:rPr lang="en-US" dirty="0"/>
              <a:t> </a:t>
            </a:r>
            <a:r>
              <a:rPr lang="en-US" dirty="0" err="1"/>
              <a:t>debe</a:t>
            </a:r>
            <a:r>
              <a:rPr lang="en-US" dirty="0"/>
              <a:t> </a:t>
            </a:r>
            <a:r>
              <a:rPr lang="en-US" dirty="0" err="1"/>
              <a:t>recibir</a:t>
            </a:r>
            <a:r>
              <a:rPr lang="en-US" dirty="0"/>
              <a:t> mayor </a:t>
            </a:r>
            <a:r>
              <a:rPr lang="en-US" dirty="0" err="1"/>
              <a:t>prioridad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debate </a:t>
            </a:r>
            <a:r>
              <a:rPr lang="en-US" dirty="0" err="1"/>
              <a:t>político</a:t>
            </a:r>
            <a:r>
              <a:rPr lang="en-US" dirty="0"/>
              <a:t> y </a:t>
            </a:r>
            <a:r>
              <a:rPr lang="en-US" dirty="0" err="1"/>
              <a:t>en</a:t>
            </a:r>
            <a:r>
              <a:rPr lang="en-US" dirty="0"/>
              <a:t> las agendas </a:t>
            </a:r>
            <a:r>
              <a:rPr lang="en-US" dirty="0" err="1"/>
              <a:t>programáticas</a:t>
            </a:r>
            <a:r>
              <a:rPr lang="en-US" dirty="0"/>
              <a:t> del </a:t>
            </a:r>
            <a:r>
              <a:rPr lang="en-US" dirty="0" err="1"/>
              <a:t>Ejecutivo</a:t>
            </a:r>
            <a:r>
              <a:rPr lang="en-US" dirty="0"/>
              <a:t> y del </a:t>
            </a:r>
            <a:r>
              <a:rPr lang="en-US" dirty="0" err="1"/>
              <a:t>Legislativo</a:t>
            </a:r>
            <a:r>
              <a:rPr lang="en-US" dirty="0"/>
              <a:t>. </a:t>
            </a:r>
          </a:p>
          <a:p>
            <a:pPr algn="just"/>
            <a:r>
              <a:rPr lang="en-US" dirty="0"/>
              <a:t>Para </a:t>
            </a:r>
            <a:r>
              <a:rPr lang="en-US" dirty="0" err="1"/>
              <a:t>retomar</a:t>
            </a:r>
            <a:r>
              <a:rPr lang="en-US" dirty="0"/>
              <a:t> la </a:t>
            </a:r>
            <a:r>
              <a:rPr lang="en-US" dirty="0" err="1"/>
              <a:t>senda</a:t>
            </a:r>
            <a:r>
              <a:rPr lang="en-US" dirty="0"/>
              <a:t> de </a:t>
            </a:r>
            <a:r>
              <a:rPr lang="en-US" dirty="0" err="1"/>
              <a:t>reducción</a:t>
            </a:r>
            <a:r>
              <a:rPr lang="en-US" dirty="0"/>
              <a:t> de </a:t>
            </a:r>
            <a:r>
              <a:rPr lang="en-US" dirty="0" err="1"/>
              <a:t>pobreza</a:t>
            </a:r>
            <a:r>
              <a:rPr lang="en-US" dirty="0"/>
              <a:t> de </a:t>
            </a:r>
            <a:r>
              <a:rPr lang="en-US" dirty="0" err="1"/>
              <a:t>manera</a:t>
            </a:r>
            <a:r>
              <a:rPr lang="en-US" dirty="0"/>
              <a:t> </a:t>
            </a:r>
            <a:r>
              <a:rPr lang="en-US" dirty="0" err="1"/>
              <a:t>sostenida</a:t>
            </a:r>
            <a:r>
              <a:rPr lang="en-US" dirty="0"/>
              <a:t> se </a:t>
            </a:r>
            <a:r>
              <a:rPr lang="en-US" dirty="0" err="1"/>
              <a:t>requiere</a:t>
            </a:r>
            <a:r>
              <a:rPr lang="en-US" dirty="0"/>
              <a:t> </a:t>
            </a:r>
            <a:r>
              <a:rPr lang="en-US" dirty="0" err="1"/>
              <a:t>impulsar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crecimiento</a:t>
            </a:r>
            <a:r>
              <a:rPr lang="en-US" dirty="0"/>
              <a:t> </a:t>
            </a:r>
            <a:r>
              <a:rPr lang="en-US" dirty="0" err="1"/>
              <a:t>económico</a:t>
            </a:r>
            <a:r>
              <a:rPr lang="en-US" dirty="0"/>
              <a:t> y </a:t>
            </a:r>
            <a:r>
              <a:rPr lang="en-US" dirty="0" err="1"/>
              <a:t>mejorar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clima</a:t>
            </a:r>
            <a:r>
              <a:rPr lang="en-US" dirty="0"/>
              <a:t> de </a:t>
            </a:r>
            <a:r>
              <a:rPr lang="en-US" dirty="0" err="1"/>
              <a:t>inversiones</a:t>
            </a:r>
            <a:r>
              <a:rPr lang="en-US" dirty="0"/>
              <a:t>, </a:t>
            </a:r>
            <a:r>
              <a:rPr lang="en-US" dirty="0" err="1"/>
              <a:t>pues</a:t>
            </a:r>
            <a:r>
              <a:rPr lang="en-US" dirty="0"/>
              <a:t> son </a:t>
            </a:r>
            <a:r>
              <a:rPr lang="en-US" dirty="0" err="1"/>
              <a:t>necesarios</a:t>
            </a:r>
            <a:r>
              <a:rPr lang="en-US" dirty="0"/>
              <a:t> para la </a:t>
            </a:r>
            <a:r>
              <a:rPr lang="en-US" dirty="0" err="1"/>
              <a:t>generación</a:t>
            </a:r>
            <a:r>
              <a:rPr lang="en-US" dirty="0"/>
              <a:t> de </a:t>
            </a:r>
            <a:r>
              <a:rPr lang="en-US" dirty="0" err="1"/>
              <a:t>empleo</a:t>
            </a:r>
            <a:r>
              <a:rPr lang="en-US" dirty="0"/>
              <a:t> y para </a:t>
            </a:r>
            <a:r>
              <a:rPr lang="en-US" dirty="0" err="1"/>
              <a:t>ampliar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espacio</a:t>
            </a:r>
            <a:r>
              <a:rPr lang="en-US" dirty="0"/>
              <a:t> fiscal disponible para la </a:t>
            </a:r>
            <a:r>
              <a:rPr lang="en-US" dirty="0" err="1"/>
              <a:t>inversión</a:t>
            </a:r>
            <a:r>
              <a:rPr lang="en-US" dirty="0"/>
              <a:t> social. </a:t>
            </a:r>
          </a:p>
          <a:p>
            <a:pPr algn="just"/>
            <a:r>
              <a:rPr lang="en-US" dirty="0"/>
              <a:t>Las </a:t>
            </a:r>
            <a:r>
              <a:rPr lang="en-US" dirty="0" err="1"/>
              <a:t>políticas</a:t>
            </a:r>
            <a:r>
              <a:rPr lang="en-US" dirty="0"/>
              <a:t> </a:t>
            </a:r>
            <a:r>
              <a:rPr lang="en-US" dirty="0" err="1"/>
              <a:t>económicas</a:t>
            </a:r>
            <a:r>
              <a:rPr lang="en-US" dirty="0"/>
              <a:t> y las </a:t>
            </a:r>
            <a:r>
              <a:rPr lang="en-US" dirty="0" err="1"/>
              <a:t>políticas</a:t>
            </a:r>
            <a:r>
              <a:rPr lang="en-US" dirty="0"/>
              <a:t> </a:t>
            </a:r>
            <a:r>
              <a:rPr lang="en-US" dirty="0" err="1"/>
              <a:t>sociales</a:t>
            </a:r>
            <a:r>
              <a:rPr lang="en-US" dirty="0"/>
              <a:t> no </a:t>
            </a:r>
            <a:r>
              <a:rPr lang="en-US" dirty="0" err="1"/>
              <a:t>deben</a:t>
            </a:r>
            <a:r>
              <a:rPr lang="en-US" dirty="0"/>
              <a:t> </a:t>
            </a:r>
            <a:r>
              <a:rPr lang="en-US" dirty="0" err="1"/>
              <a:t>andar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cuerdas</a:t>
            </a:r>
            <a:r>
              <a:rPr lang="en-US" dirty="0"/>
              <a:t> </a:t>
            </a:r>
            <a:r>
              <a:rPr lang="en-US" dirty="0" err="1"/>
              <a:t>separadas</a:t>
            </a:r>
            <a:r>
              <a:rPr lang="en-US" dirty="0"/>
              <a:t>. </a:t>
            </a:r>
            <a:r>
              <a:rPr lang="en-US" dirty="0" err="1"/>
              <a:t>Frente</a:t>
            </a:r>
            <a:r>
              <a:rPr lang="en-US" dirty="0"/>
              <a:t> al actual </a:t>
            </a:r>
            <a:r>
              <a:rPr lang="en-US" dirty="0" err="1"/>
              <a:t>escenario</a:t>
            </a:r>
            <a:r>
              <a:rPr lang="en-US" dirty="0"/>
              <a:t> </a:t>
            </a:r>
            <a:r>
              <a:rPr lang="en-US" dirty="0" err="1"/>
              <a:t>económico</a:t>
            </a:r>
            <a:r>
              <a:rPr lang="en-US" dirty="0"/>
              <a:t>, las </a:t>
            </a:r>
            <a:r>
              <a:rPr lang="en-US" dirty="0" err="1"/>
              <a:t>políticas</a:t>
            </a:r>
            <a:r>
              <a:rPr lang="en-US" dirty="0"/>
              <a:t> de </a:t>
            </a:r>
            <a:r>
              <a:rPr lang="en-US" dirty="0" err="1"/>
              <a:t>lucha</a:t>
            </a:r>
            <a:r>
              <a:rPr lang="en-US" dirty="0"/>
              <a:t> contra la </a:t>
            </a:r>
            <a:r>
              <a:rPr lang="en-US" dirty="0" err="1"/>
              <a:t>pobreza</a:t>
            </a:r>
            <a:r>
              <a:rPr lang="en-US" dirty="0"/>
              <a:t> </a:t>
            </a:r>
            <a:r>
              <a:rPr lang="en-US" dirty="0" err="1"/>
              <a:t>deben</a:t>
            </a:r>
            <a:r>
              <a:rPr lang="en-US" dirty="0"/>
              <a:t> </a:t>
            </a:r>
            <a:r>
              <a:rPr lang="en-US" dirty="0" err="1"/>
              <a:t>mejorar</a:t>
            </a:r>
            <a:r>
              <a:rPr lang="en-US" dirty="0"/>
              <a:t> la </a:t>
            </a:r>
            <a:r>
              <a:rPr lang="en-US" dirty="0" err="1"/>
              <a:t>calidad</a:t>
            </a:r>
            <a:r>
              <a:rPr lang="en-US" dirty="0"/>
              <a:t> de la </a:t>
            </a:r>
            <a:r>
              <a:rPr lang="en-US" dirty="0" err="1"/>
              <a:t>inversión</a:t>
            </a:r>
            <a:r>
              <a:rPr lang="en-US" dirty="0"/>
              <a:t>, la </a:t>
            </a:r>
            <a:r>
              <a:rPr lang="en-US" dirty="0" err="1"/>
              <a:t>efectividad</a:t>
            </a:r>
            <a:r>
              <a:rPr lang="en-US" dirty="0"/>
              <a:t> de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instrumentos</a:t>
            </a:r>
            <a:r>
              <a:rPr lang="en-US" dirty="0"/>
              <a:t> y la </a:t>
            </a:r>
            <a:r>
              <a:rPr lang="en-US" dirty="0" err="1"/>
              <a:t>focalización</a:t>
            </a:r>
            <a:r>
              <a:rPr lang="en-US" dirty="0"/>
              <a:t> para </a:t>
            </a:r>
            <a:r>
              <a:rPr lang="en-US" dirty="0" err="1"/>
              <a:t>atender</a:t>
            </a:r>
            <a:r>
              <a:rPr lang="en-US" dirty="0"/>
              <a:t> de </a:t>
            </a:r>
            <a:r>
              <a:rPr lang="en-US" dirty="0" err="1"/>
              <a:t>manera</a:t>
            </a:r>
            <a:r>
              <a:rPr lang="en-US" dirty="0"/>
              <a:t> </a:t>
            </a:r>
            <a:r>
              <a:rPr lang="en-US" dirty="0" err="1"/>
              <a:t>sostenida</a:t>
            </a:r>
            <a:r>
              <a:rPr lang="en-US" dirty="0"/>
              <a:t> a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hogares</a:t>
            </a:r>
            <a:r>
              <a:rPr lang="en-US" dirty="0"/>
              <a:t> </a:t>
            </a:r>
            <a:r>
              <a:rPr lang="en-US" dirty="0" err="1"/>
              <a:t>más</a:t>
            </a:r>
            <a:r>
              <a:rPr lang="en-US" dirty="0"/>
              <a:t> </a:t>
            </a:r>
            <a:r>
              <a:rPr lang="en-US" dirty="0" err="1"/>
              <a:t>pobres</a:t>
            </a:r>
            <a:r>
              <a:rPr lang="en-US" dirty="0"/>
              <a:t> y </a:t>
            </a:r>
            <a:r>
              <a:rPr lang="en-US" dirty="0" err="1"/>
              <a:t>vulnerables</a:t>
            </a:r>
            <a:r>
              <a:rPr lang="en-US" dirty="0"/>
              <a:t>. </a:t>
            </a:r>
          </a:p>
          <a:p>
            <a:pPr algn="just"/>
            <a:r>
              <a:rPr lang="en-US" dirty="0" err="1"/>
              <a:t>Existe</a:t>
            </a:r>
            <a:r>
              <a:rPr lang="en-US" dirty="0"/>
              <a:t> un </a:t>
            </a:r>
            <a:r>
              <a:rPr lang="en-US" dirty="0" err="1"/>
              <a:t>amplio</a:t>
            </a:r>
            <a:r>
              <a:rPr lang="en-US" dirty="0"/>
              <a:t> </a:t>
            </a:r>
            <a:r>
              <a:rPr lang="en-US" dirty="0" err="1"/>
              <a:t>espacio</a:t>
            </a:r>
            <a:r>
              <a:rPr lang="en-US" dirty="0"/>
              <a:t> para </a:t>
            </a:r>
            <a:r>
              <a:rPr lang="en-US" dirty="0" err="1"/>
              <a:t>hacer</a:t>
            </a:r>
            <a:r>
              <a:rPr lang="en-US" dirty="0"/>
              <a:t> </a:t>
            </a:r>
            <a:r>
              <a:rPr lang="en-US" dirty="0" err="1"/>
              <a:t>ganancias</a:t>
            </a:r>
            <a:r>
              <a:rPr lang="en-US" dirty="0"/>
              <a:t> de </a:t>
            </a:r>
            <a:r>
              <a:rPr lang="en-US" dirty="0" err="1"/>
              <a:t>eficiencia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la </a:t>
            </a:r>
            <a:r>
              <a:rPr lang="en-US" dirty="0" err="1"/>
              <a:t>provisión</a:t>
            </a:r>
            <a:r>
              <a:rPr lang="en-US" dirty="0"/>
              <a:t> actual de </a:t>
            </a:r>
            <a:r>
              <a:rPr lang="en-US" dirty="0" err="1"/>
              <a:t>servicios</a:t>
            </a:r>
            <a:r>
              <a:rPr lang="en-US" dirty="0"/>
              <a:t> </a:t>
            </a:r>
            <a:r>
              <a:rPr lang="en-US" dirty="0" err="1"/>
              <a:t>públicos</a:t>
            </a:r>
            <a:r>
              <a:rPr lang="en-US" dirty="0"/>
              <a:t> y </a:t>
            </a:r>
            <a:r>
              <a:rPr lang="en-US" dirty="0" err="1"/>
              <a:t>programas</a:t>
            </a:r>
            <a:r>
              <a:rPr lang="en-US" dirty="0"/>
              <a:t> </a:t>
            </a:r>
            <a:r>
              <a:rPr lang="en-US" dirty="0" err="1"/>
              <a:t>sociales</a:t>
            </a:r>
            <a:r>
              <a:rPr lang="en-US" dirty="0"/>
              <a:t>. </a:t>
            </a:r>
          </a:p>
          <a:p>
            <a:pPr algn="just"/>
            <a:r>
              <a:rPr lang="en-US" dirty="0"/>
              <a:t>A </a:t>
            </a:r>
            <a:r>
              <a:rPr lang="en-US" dirty="0" err="1"/>
              <a:t>futuro</a:t>
            </a:r>
            <a:r>
              <a:rPr lang="en-US" dirty="0"/>
              <a:t>, es </a:t>
            </a:r>
            <a:r>
              <a:rPr lang="en-US" dirty="0" err="1"/>
              <a:t>necesario</a:t>
            </a:r>
            <a:r>
              <a:rPr lang="en-US" dirty="0"/>
              <a:t> que Perú </a:t>
            </a:r>
            <a:r>
              <a:rPr lang="en-US" dirty="0" err="1"/>
              <a:t>asuma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reto</a:t>
            </a:r>
            <a:r>
              <a:rPr lang="en-US" dirty="0"/>
              <a:t> de </a:t>
            </a:r>
            <a:r>
              <a:rPr lang="en-US" dirty="0" err="1"/>
              <a:t>construir</a:t>
            </a:r>
            <a:r>
              <a:rPr lang="en-US" dirty="0"/>
              <a:t> un </a:t>
            </a:r>
            <a:r>
              <a:rPr lang="en-US" dirty="0" err="1"/>
              <a:t>sistema</a:t>
            </a:r>
            <a:r>
              <a:rPr lang="en-US" dirty="0"/>
              <a:t> de </a:t>
            </a:r>
            <a:r>
              <a:rPr lang="en-US" dirty="0" err="1"/>
              <a:t>protección</a:t>
            </a:r>
            <a:r>
              <a:rPr lang="en-US" dirty="0"/>
              <a:t> social </a:t>
            </a:r>
            <a:r>
              <a:rPr lang="en-US" dirty="0" err="1"/>
              <a:t>eficiente</a:t>
            </a:r>
            <a:r>
              <a:rPr lang="en-US" dirty="0"/>
              <a:t>, </a:t>
            </a:r>
            <a:r>
              <a:rPr lang="en-US" dirty="0" err="1"/>
              <a:t>centrado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riesgos</a:t>
            </a:r>
            <a:r>
              <a:rPr lang="en-US" dirty="0"/>
              <a:t> que </a:t>
            </a:r>
            <a:r>
              <a:rPr lang="en-US" dirty="0" err="1"/>
              <a:t>enfrentan</a:t>
            </a:r>
            <a:r>
              <a:rPr lang="en-US" dirty="0"/>
              <a:t>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ciudadanos</a:t>
            </a:r>
            <a:r>
              <a:rPr lang="en-US" dirty="0"/>
              <a:t> a lo largo de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ciclo</a:t>
            </a:r>
            <a:r>
              <a:rPr lang="en-US" dirty="0"/>
              <a:t> de </a:t>
            </a:r>
            <a:r>
              <a:rPr lang="en-US" dirty="0" err="1"/>
              <a:t>vida</a:t>
            </a:r>
            <a:r>
              <a:rPr lang="en-US" dirty="0"/>
              <a:t> y no </a:t>
            </a:r>
            <a:r>
              <a:rPr lang="en-US" dirty="0" err="1"/>
              <a:t>sólo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condición</a:t>
            </a:r>
            <a:r>
              <a:rPr lang="en-US" dirty="0"/>
              <a:t> </a:t>
            </a:r>
            <a:r>
              <a:rPr lang="en-US" dirty="0" err="1"/>
              <a:t>laboral</a:t>
            </a:r>
            <a:r>
              <a:rPr lang="en-US" dirty="0"/>
              <a:t>.</a:t>
            </a:r>
            <a:endParaRPr lang="en-PE" dirty="0"/>
          </a:p>
        </p:txBody>
      </p:sp>
    </p:spTree>
    <p:extLst>
      <p:ext uri="{BB962C8B-B14F-4D97-AF65-F5344CB8AC3E}">
        <p14:creationId xmlns:p14="http://schemas.microsoft.com/office/powerpoint/2010/main" val="84999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50C46-E8C5-2DF7-C297-5BDB4A434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E" dirty="0"/>
              <a:t>Estructura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349ECF-7598-8F63-C990-57D0F8786D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PE" sz="2400" dirty="0"/>
              <a:t>¿De dónde venimos?</a:t>
            </a:r>
          </a:p>
          <a:p>
            <a:pPr marL="457200" indent="-457200">
              <a:buFont typeface="+mj-lt"/>
              <a:buAutoNum type="arabicPeriod"/>
            </a:pPr>
            <a:r>
              <a:rPr lang="en-PE" sz="2400" dirty="0"/>
              <a:t>¿Cómo vamos?</a:t>
            </a:r>
          </a:p>
          <a:p>
            <a:pPr marL="457200" indent="-457200">
              <a:buFont typeface="+mj-lt"/>
              <a:buAutoNum type="arabicPeriod"/>
            </a:pPr>
            <a:r>
              <a:rPr lang="en-PE" sz="2400" dirty="0"/>
              <a:t>¿Cómo avanzamos?</a:t>
            </a:r>
          </a:p>
        </p:txBody>
      </p:sp>
    </p:spTree>
    <p:extLst>
      <p:ext uri="{BB962C8B-B14F-4D97-AF65-F5344CB8AC3E}">
        <p14:creationId xmlns:p14="http://schemas.microsoft.com/office/powerpoint/2010/main" val="2481692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C4A63-D002-7B7E-5B07-7F52AF8E5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E" dirty="0"/>
              <a:t>1) ¿De dónde  venimos?</a:t>
            </a:r>
          </a:p>
        </p:txBody>
      </p:sp>
      <p:pic>
        <p:nvPicPr>
          <p:cNvPr id="5" name="Content Placeholder 4" descr="A graph of the number of people in peru&#10;&#10;Description automatically generated with medium confidence">
            <a:extLst>
              <a:ext uri="{FF2B5EF4-FFF2-40B4-BE49-F238E27FC236}">
                <a16:creationId xmlns:a16="http://schemas.microsoft.com/office/drawing/2014/main" id="{1427CD49-EACF-F840-564C-02046BF27C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71664" y="1913206"/>
            <a:ext cx="8501062" cy="4687619"/>
          </a:xfrm>
        </p:spPr>
      </p:pic>
    </p:spTree>
    <p:extLst>
      <p:ext uri="{BB962C8B-B14F-4D97-AF65-F5344CB8AC3E}">
        <p14:creationId xmlns:p14="http://schemas.microsoft.com/office/powerpoint/2010/main" val="38462616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1DBC4-0C42-A372-3B6C-6DE696FE8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E" dirty="0"/>
              <a:t>1) ¿De dónde  venimos?</a:t>
            </a:r>
          </a:p>
        </p:txBody>
      </p:sp>
      <p:pic>
        <p:nvPicPr>
          <p:cNvPr id="4" name="Imagen 1">
            <a:extLst>
              <a:ext uri="{FF2B5EF4-FFF2-40B4-BE49-F238E27FC236}">
                <a16:creationId xmlns:a16="http://schemas.microsoft.com/office/drawing/2014/main" id="{08D1026B-E740-44A0-27F9-223E12457BB5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413" y="2143124"/>
            <a:ext cx="6718130" cy="4370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992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B3BE5-3386-B1AB-097E-1EFC6994F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E" dirty="0"/>
              <a:t>2) ¿Cómo vamos?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F436C-75CA-6588-47BC-FA5E9D1168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234372"/>
          </a:xfrm>
        </p:spPr>
        <p:txBody>
          <a:bodyPr>
            <a:normAutofit/>
          </a:bodyPr>
          <a:lstStyle/>
          <a:p>
            <a:pPr algn="just"/>
            <a:r>
              <a:rPr lang="en-US" dirty="0" err="1"/>
              <a:t>Enfrentamos</a:t>
            </a:r>
            <a:r>
              <a:rPr lang="en-US" dirty="0"/>
              <a:t> un </a:t>
            </a:r>
            <a:r>
              <a:rPr lang="en-US" dirty="0" err="1"/>
              <a:t>contexto</a:t>
            </a:r>
            <a:r>
              <a:rPr lang="en-US" dirty="0"/>
              <a:t> </a:t>
            </a:r>
            <a:r>
              <a:rPr lang="en-US" dirty="0" err="1"/>
              <a:t>adverso</a:t>
            </a:r>
            <a:r>
              <a:rPr lang="en-US" dirty="0"/>
              <a:t> para las </a:t>
            </a:r>
            <a:r>
              <a:rPr lang="en-US" dirty="0" err="1"/>
              <a:t>políticas</a:t>
            </a:r>
            <a:r>
              <a:rPr lang="en-US" dirty="0"/>
              <a:t> de </a:t>
            </a:r>
            <a:r>
              <a:rPr lang="en-US" dirty="0" err="1"/>
              <a:t>lucha</a:t>
            </a:r>
            <a:r>
              <a:rPr lang="en-US" dirty="0"/>
              <a:t> contra la </a:t>
            </a:r>
            <a:r>
              <a:rPr lang="en-US" dirty="0" err="1"/>
              <a:t>pobreza</a:t>
            </a:r>
            <a:r>
              <a:rPr lang="en-US" dirty="0"/>
              <a:t>. Las </a:t>
            </a:r>
            <a:r>
              <a:rPr lang="en-US" dirty="0" err="1"/>
              <a:t>condiciones</a:t>
            </a:r>
            <a:r>
              <a:rPr lang="en-US" dirty="0"/>
              <a:t> que </a:t>
            </a:r>
            <a:r>
              <a:rPr lang="en-US" dirty="0" err="1"/>
              <a:t>posibilitaron</a:t>
            </a:r>
            <a:r>
              <a:rPr lang="en-US" dirty="0"/>
              <a:t> la notable </a:t>
            </a:r>
            <a:r>
              <a:rPr lang="en-US" dirty="0" err="1"/>
              <a:t>reducción</a:t>
            </a:r>
            <a:r>
              <a:rPr lang="en-US" dirty="0"/>
              <a:t> de la </a:t>
            </a:r>
            <a:r>
              <a:rPr lang="en-US" dirty="0" err="1"/>
              <a:t>pobreza</a:t>
            </a:r>
            <a:r>
              <a:rPr lang="en-US" dirty="0"/>
              <a:t> —</a:t>
            </a:r>
            <a:r>
              <a:rPr lang="en-US" dirty="0" err="1"/>
              <a:t>crecimiento</a:t>
            </a:r>
            <a:r>
              <a:rPr lang="en-US" dirty="0"/>
              <a:t> </a:t>
            </a:r>
            <a:r>
              <a:rPr lang="en-US" dirty="0" err="1"/>
              <a:t>económico</a:t>
            </a:r>
            <a:r>
              <a:rPr lang="en-US" dirty="0"/>
              <a:t>, </a:t>
            </a:r>
            <a:r>
              <a:rPr lang="en-US" dirty="0" err="1"/>
              <a:t>contexto</a:t>
            </a:r>
            <a:r>
              <a:rPr lang="en-US" dirty="0"/>
              <a:t> </a:t>
            </a:r>
            <a:r>
              <a:rPr lang="en-US" dirty="0" err="1"/>
              <a:t>internacional</a:t>
            </a:r>
            <a:r>
              <a:rPr lang="en-US" dirty="0"/>
              <a:t> favorable, </a:t>
            </a:r>
            <a:r>
              <a:rPr lang="en-US" dirty="0" err="1"/>
              <a:t>recursos</a:t>
            </a:r>
            <a:r>
              <a:rPr lang="en-US" dirty="0"/>
              <a:t> </a:t>
            </a:r>
            <a:r>
              <a:rPr lang="en-US" dirty="0" err="1"/>
              <a:t>fiscales</a:t>
            </a:r>
            <a:r>
              <a:rPr lang="en-US" dirty="0"/>
              <a:t>— </a:t>
            </a:r>
            <a:r>
              <a:rPr lang="en-US" dirty="0" err="1"/>
              <a:t>han</a:t>
            </a:r>
            <a:r>
              <a:rPr lang="en-US" dirty="0"/>
              <a:t> </a:t>
            </a:r>
            <a:r>
              <a:rPr lang="en-US" dirty="0" err="1"/>
              <a:t>cambiado</a:t>
            </a:r>
            <a:r>
              <a:rPr lang="en-US" dirty="0"/>
              <a:t>. </a:t>
            </a:r>
          </a:p>
          <a:p>
            <a:pPr algn="just"/>
            <a:r>
              <a:rPr lang="en-US" dirty="0"/>
              <a:t>El </a:t>
            </a:r>
            <a:r>
              <a:rPr lang="en-US" dirty="0" err="1"/>
              <a:t>escenario</a:t>
            </a:r>
            <a:r>
              <a:rPr lang="en-US" dirty="0"/>
              <a:t> actual </a:t>
            </a:r>
            <a:r>
              <a:rPr lang="en-US" dirty="0" err="1"/>
              <a:t>está</a:t>
            </a:r>
            <a:r>
              <a:rPr lang="en-US" dirty="0"/>
              <a:t> </a:t>
            </a:r>
            <a:r>
              <a:rPr lang="en-US" dirty="0" err="1"/>
              <a:t>marcado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ajustes</a:t>
            </a:r>
            <a:r>
              <a:rPr lang="en-US" dirty="0"/>
              <a:t> a la </a:t>
            </a:r>
            <a:r>
              <a:rPr lang="en-US" dirty="0" err="1"/>
              <a:t>baja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las </a:t>
            </a:r>
            <a:r>
              <a:rPr lang="en-US" dirty="0" err="1"/>
              <a:t>proyecciones</a:t>
            </a:r>
            <a:r>
              <a:rPr lang="en-US" dirty="0"/>
              <a:t> de </a:t>
            </a:r>
            <a:r>
              <a:rPr lang="en-US" dirty="0" err="1"/>
              <a:t>crecimiento</a:t>
            </a:r>
            <a:r>
              <a:rPr lang="en-US" dirty="0"/>
              <a:t>, </a:t>
            </a:r>
            <a:r>
              <a:rPr lang="en-US" dirty="0" err="1"/>
              <a:t>inflación</a:t>
            </a:r>
            <a:r>
              <a:rPr lang="en-US" dirty="0"/>
              <a:t>, </a:t>
            </a:r>
            <a:r>
              <a:rPr lang="en-US" dirty="0" err="1"/>
              <a:t>impactos</a:t>
            </a:r>
            <a:r>
              <a:rPr lang="en-US" dirty="0"/>
              <a:t> de la </a:t>
            </a:r>
            <a:r>
              <a:rPr lang="en-US" dirty="0" err="1"/>
              <a:t>pandemia</a:t>
            </a:r>
            <a:r>
              <a:rPr lang="en-US" dirty="0"/>
              <a:t>, crisis </a:t>
            </a:r>
            <a:r>
              <a:rPr lang="en-US" dirty="0" err="1"/>
              <a:t>política</a:t>
            </a:r>
            <a:r>
              <a:rPr lang="en-US" dirty="0"/>
              <a:t>, </a:t>
            </a:r>
            <a:r>
              <a:rPr lang="en-US" dirty="0" err="1"/>
              <a:t>debilitamiento</a:t>
            </a:r>
            <a:r>
              <a:rPr lang="en-US" dirty="0"/>
              <a:t> </a:t>
            </a:r>
            <a:r>
              <a:rPr lang="en-US" dirty="0" err="1"/>
              <a:t>institucional</a:t>
            </a:r>
            <a:r>
              <a:rPr lang="en-US" dirty="0"/>
              <a:t>, </a:t>
            </a:r>
            <a:r>
              <a:rPr lang="en-US" dirty="0" err="1"/>
              <a:t>así</a:t>
            </a:r>
            <a:r>
              <a:rPr lang="en-US" dirty="0"/>
              <a:t> </a:t>
            </a:r>
            <a:r>
              <a:rPr lang="en-US" dirty="0" err="1"/>
              <a:t>como</a:t>
            </a:r>
            <a:r>
              <a:rPr lang="en-US" dirty="0"/>
              <a:t> un </a:t>
            </a:r>
            <a:r>
              <a:rPr lang="en-US" dirty="0" err="1"/>
              <a:t>contexto</a:t>
            </a:r>
            <a:r>
              <a:rPr lang="en-US" dirty="0"/>
              <a:t> </a:t>
            </a:r>
            <a:r>
              <a:rPr lang="en-US" dirty="0" err="1"/>
              <a:t>internacional</a:t>
            </a:r>
            <a:r>
              <a:rPr lang="en-US" dirty="0"/>
              <a:t> </a:t>
            </a:r>
            <a:r>
              <a:rPr lang="en-US" dirty="0" err="1"/>
              <a:t>deteriorado</a:t>
            </a:r>
            <a:r>
              <a:rPr lang="en-US" dirty="0"/>
              <a:t> y </a:t>
            </a:r>
            <a:r>
              <a:rPr lang="en-US" dirty="0" err="1"/>
              <a:t>emergencias</a:t>
            </a:r>
            <a:r>
              <a:rPr lang="en-US" dirty="0"/>
              <a:t> </a:t>
            </a:r>
            <a:r>
              <a:rPr lang="en-US" dirty="0" err="1"/>
              <a:t>climáticas</a:t>
            </a:r>
            <a:r>
              <a:rPr lang="en-US" dirty="0"/>
              <a:t>.</a:t>
            </a:r>
            <a:endParaRPr lang="en-PE" dirty="0"/>
          </a:p>
          <a:p>
            <a:pPr algn="just"/>
            <a:r>
              <a:rPr lang="en-US" dirty="0"/>
              <a:t>El </a:t>
            </a:r>
            <a:r>
              <a:rPr lang="en-US" dirty="0" err="1"/>
              <a:t>patrón</a:t>
            </a:r>
            <a:r>
              <a:rPr lang="en-US" dirty="0"/>
              <a:t> de </a:t>
            </a:r>
            <a:r>
              <a:rPr lang="en-US" dirty="0" err="1"/>
              <a:t>pobreza</a:t>
            </a:r>
            <a:r>
              <a:rPr lang="en-US" dirty="0"/>
              <a:t> </a:t>
            </a:r>
            <a:r>
              <a:rPr lang="en-US" dirty="0" err="1"/>
              <a:t>peruano</a:t>
            </a:r>
            <a:r>
              <a:rPr lang="en-US" dirty="0"/>
              <a:t> se ha </a:t>
            </a:r>
            <a:r>
              <a:rPr lang="en-US" dirty="0" err="1"/>
              <a:t>complejizado</a:t>
            </a:r>
            <a:r>
              <a:rPr lang="en-US" dirty="0"/>
              <a:t>: </a:t>
            </a:r>
            <a:r>
              <a:rPr lang="en-US" dirty="0" err="1"/>
              <a:t>recrudecimiento</a:t>
            </a:r>
            <a:r>
              <a:rPr lang="en-US" dirty="0"/>
              <a:t> de la </a:t>
            </a:r>
            <a:r>
              <a:rPr lang="en-US" dirty="0" err="1"/>
              <a:t>pobreza</a:t>
            </a:r>
            <a:r>
              <a:rPr lang="en-US" dirty="0"/>
              <a:t> extrema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ámbitos</a:t>
            </a:r>
            <a:r>
              <a:rPr lang="en-US" dirty="0"/>
              <a:t> rurales y  </a:t>
            </a:r>
            <a:r>
              <a:rPr lang="en-US" dirty="0" err="1"/>
              <a:t>aumento</a:t>
            </a:r>
            <a:r>
              <a:rPr lang="en-US" dirty="0"/>
              <a:t> de la </a:t>
            </a:r>
            <a:r>
              <a:rPr lang="en-US" dirty="0" err="1"/>
              <a:t>pobreza</a:t>
            </a:r>
            <a:r>
              <a:rPr lang="en-US" dirty="0"/>
              <a:t> </a:t>
            </a:r>
            <a:r>
              <a:rPr lang="en-US" dirty="0" err="1"/>
              <a:t>urbana</a:t>
            </a:r>
            <a:r>
              <a:rPr lang="en-US" dirty="0"/>
              <a:t>. </a:t>
            </a:r>
          </a:p>
          <a:p>
            <a:pPr algn="just"/>
            <a:r>
              <a:rPr lang="en-US" dirty="0"/>
              <a:t>La Política Nacional de Desarrollo e </a:t>
            </a:r>
            <a:r>
              <a:rPr lang="en-US" dirty="0" err="1"/>
              <a:t>Inclusión</a:t>
            </a:r>
            <a:r>
              <a:rPr lang="en-US" dirty="0"/>
              <a:t> Social (PNDIS) </a:t>
            </a:r>
            <a:r>
              <a:rPr lang="en-US" dirty="0" err="1"/>
              <a:t>aprobada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Diciembre</a:t>
            </a:r>
            <a:r>
              <a:rPr lang="en-US" dirty="0"/>
              <a:t> 2022 propone </a:t>
            </a:r>
            <a:r>
              <a:rPr lang="en-US" dirty="0" err="1"/>
              <a:t>como</a:t>
            </a:r>
            <a:r>
              <a:rPr lang="en-US" dirty="0"/>
              <a:t> meta </a:t>
            </a:r>
            <a:r>
              <a:rPr lang="en-US" dirty="0" err="1"/>
              <a:t>reducir</a:t>
            </a:r>
            <a:r>
              <a:rPr lang="en-US" dirty="0"/>
              <a:t> la </a:t>
            </a:r>
            <a:r>
              <a:rPr lang="en-US" dirty="0" err="1"/>
              <a:t>pobreza</a:t>
            </a:r>
            <a:r>
              <a:rPr lang="en-US" dirty="0"/>
              <a:t> </a:t>
            </a:r>
            <a:r>
              <a:rPr lang="en-US" dirty="0" err="1"/>
              <a:t>monetaria</a:t>
            </a:r>
            <a:r>
              <a:rPr lang="en-US" dirty="0"/>
              <a:t> al 15% </a:t>
            </a:r>
            <a:r>
              <a:rPr lang="en-US" dirty="0" err="1"/>
              <a:t>en</a:t>
            </a:r>
            <a:r>
              <a:rPr lang="en-US" dirty="0"/>
              <a:t> 2030. Para </a:t>
            </a:r>
            <a:r>
              <a:rPr lang="en-US" dirty="0" err="1"/>
              <a:t>alcanzar</a:t>
            </a:r>
            <a:r>
              <a:rPr lang="en-US" dirty="0"/>
              <a:t> </a:t>
            </a:r>
            <a:r>
              <a:rPr lang="en-US" dirty="0" err="1"/>
              <a:t>esta</a:t>
            </a:r>
            <a:r>
              <a:rPr lang="en-US" dirty="0"/>
              <a:t> meta, se </a:t>
            </a:r>
            <a:r>
              <a:rPr lang="en-US" dirty="0" err="1"/>
              <a:t>requieren</a:t>
            </a:r>
            <a:r>
              <a:rPr lang="en-US" dirty="0"/>
              <a:t> </a:t>
            </a:r>
            <a:r>
              <a:rPr lang="en-US" dirty="0" err="1"/>
              <a:t>tasas</a:t>
            </a:r>
            <a:r>
              <a:rPr lang="en-US" dirty="0"/>
              <a:t> de </a:t>
            </a:r>
            <a:r>
              <a:rPr lang="en-US" dirty="0" err="1"/>
              <a:t>crecimiento</a:t>
            </a:r>
            <a:r>
              <a:rPr lang="en-US" dirty="0"/>
              <a:t> </a:t>
            </a:r>
            <a:r>
              <a:rPr lang="en-US" dirty="0" err="1"/>
              <a:t>anuales</a:t>
            </a:r>
            <a:r>
              <a:rPr lang="en-US" dirty="0"/>
              <a:t> de </a:t>
            </a:r>
            <a:r>
              <a:rPr lang="en-US" dirty="0" err="1"/>
              <a:t>por</a:t>
            </a:r>
            <a:r>
              <a:rPr lang="en-US" dirty="0"/>
              <a:t> lo </a:t>
            </a:r>
            <a:r>
              <a:rPr lang="en-US" dirty="0" err="1"/>
              <a:t>menos</a:t>
            </a:r>
            <a:r>
              <a:rPr lang="en-US" dirty="0"/>
              <a:t> 5%. Con </a:t>
            </a:r>
            <a:r>
              <a:rPr lang="en-US" dirty="0" err="1"/>
              <a:t>tasas</a:t>
            </a:r>
            <a:r>
              <a:rPr lang="en-US" dirty="0"/>
              <a:t> de </a:t>
            </a:r>
            <a:r>
              <a:rPr lang="en-US" dirty="0" err="1"/>
              <a:t>crecimiento</a:t>
            </a:r>
            <a:r>
              <a:rPr lang="en-US" dirty="0"/>
              <a:t> de 2.5%, </a:t>
            </a:r>
            <a:r>
              <a:rPr lang="en-US" dirty="0" err="1"/>
              <a:t>recién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2040 se </a:t>
            </a:r>
            <a:r>
              <a:rPr lang="en-US" dirty="0" err="1"/>
              <a:t>alcanzarían</a:t>
            </a:r>
            <a:r>
              <a:rPr lang="en-US" dirty="0"/>
              <a:t>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niveles</a:t>
            </a:r>
            <a:r>
              <a:rPr lang="en-US" dirty="0"/>
              <a:t> de </a:t>
            </a:r>
            <a:r>
              <a:rPr lang="en-US" dirty="0" err="1"/>
              <a:t>pobreza</a:t>
            </a:r>
            <a:r>
              <a:rPr lang="en-US" dirty="0"/>
              <a:t> pre-</a:t>
            </a:r>
            <a:r>
              <a:rPr lang="en-US" dirty="0" err="1"/>
              <a:t>pandemia</a:t>
            </a:r>
            <a:r>
              <a:rPr lang="en-US" dirty="0"/>
              <a:t> (Monge y Campana 2022). </a:t>
            </a:r>
          </a:p>
        </p:txBody>
      </p:sp>
    </p:spTree>
    <p:extLst>
      <p:ext uri="{BB962C8B-B14F-4D97-AF65-F5344CB8AC3E}">
        <p14:creationId xmlns:p14="http://schemas.microsoft.com/office/powerpoint/2010/main" val="1752586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B8B0F-95A5-F85D-E165-7A3A7A39D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2) ¿Cómo vamos?</a:t>
            </a:r>
            <a:endParaRPr lang="en-PE" dirty="0"/>
          </a:p>
        </p:txBody>
      </p:sp>
      <p:pic>
        <p:nvPicPr>
          <p:cNvPr id="5" name="Content Placeholder 4" descr="A table with text and images&#10;&#10;Description automatically generated">
            <a:extLst>
              <a:ext uri="{FF2B5EF4-FFF2-40B4-BE49-F238E27FC236}">
                <a16:creationId xmlns:a16="http://schemas.microsoft.com/office/drawing/2014/main" id="{D71361A7-ADB5-6783-BDF0-9209A42CF8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4600" y="1914527"/>
            <a:ext cx="7229476" cy="4643436"/>
          </a:xfrm>
        </p:spPr>
      </p:pic>
    </p:spTree>
    <p:extLst>
      <p:ext uri="{BB962C8B-B14F-4D97-AF65-F5344CB8AC3E}">
        <p14:creationId xmlns:p14="http://schemas.microsoft.com/office/powerpoint/2010/main" val="4230176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512D8-2598-53B9-28C8-4580A93A0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E" dirty="0"/>
              <a:t>2) ¿Cómo vamos?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83F700-A4DB-E85F-4213-2C1EA0CB14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err="1"/>
              <a:t>En</a:t>
            </a:r>
            <a:r>
              <a:rPr lang="en-US" dirty="0"/>
              <a:t> las </a:t>
            </a:r>
            <a:r>
              <a:rPr lang="en-US" dirty="0" err="1"/>
              <a:t>últimas</a:t>
            </a:r>
            <a:r>
              <a:rPr lang="en-US" dirty="0"/>
              <a:t> </a:t>
            </a:r>
            <a:r>
              <a:rPr lang="en-US" dirty="0" err="1"/>
              <a:t>tres</a:t>
            </a:r>
            <a:r>
              <a:rPr lang="en-US" dirty="0"/>
              <a:t> </a:t>
            </a:r>
            <a:r>
              <a:rPr lang="en-US" dirty="0" err="1"/>
              <a:t>décadas</a:t>
            </a:r>
            <a:r>
              <a:rPr lang="en-US" dirty="0"/>
              <a:t>, Perú </a:t>
            </a:r>
            <a:r>
              <a:rPr lang="en-US" dirty="0" err="1"/>
              <a:t>amplió</a:t>
            </a:r>
            <a:r>
              <a:rPr lang="en-US" dirty="0"/>
              <a:t> la </a:t>
            </a:r>
            <a:r>
              <a:rPr lang="en-US" dirty="0" err="1"/>
              <a:t>cobertura</a:t>
            </a:r>
            <a:r>
              <a:rPr lang="en-US" dirty="0"/>
              <a:t> de </a:t>
            </a:r>
            <a:r>
              <a:rPr lang="en-US" dirty="0" err="1"/>
              <a:t>servicios</a:t>
            </a:r>
            <a:r>
              <a:rPr lang="en-US" dirty="0"/>
              <a:t> </a:t>
            </a:r>
            <a:r>
              <a:rPr lang="en-US" dirty="0" err="1"/>
              <a:t>públicos</a:t>
            </a:r>
            <a:r>
              <a:rPr lang="en-US" dirty="0"/>
              <a:t> </a:t>
            </a:r>
            <a:r>
              <a:rPr lang="en-US" dirty="0" err="1"/>
              <a:t>universales</a:t>
            </a:r>
            <a:r>
              <a:rPr lang="en-US" dirty="0"/>
              <a:t> y </a:t>
            </a:r>
            <a:r>
              <a:rPr lang="en-US" dirty="0" err="1"/>
              <a:t>focalizados</a:t>
            </a:r>
            <a:r>
              <a:rPr lang="en-US" dirty="0"/>
              <a:t>, a la par que </a:t>
            </a:r>
            <a:r>
              <a:rPr lang="en-US" dirty="0" err="1"/>
              <a:t>estableció</a:t>
            </a:r>
            <a:r>
              <a:rPr lang="en-US" dirty="0"/>
              <a:t> un nuevo </a:t>
            </a:r>
            <a:r>
              <a:rPr lang="en-US" dirty="0" err="1"/>
              <a:t>marco</a:t>
            </a:r>
            <a:r>
              <a:rPr lang="en-US" dirty="0"/>
              <a:t> </a:t>
            </a:r>
            <a:r>
              <a:rPr lang="en-US" dirty="0" err="1"/>
              <a:t>institucional</a:t>
            </a:r>
            <a:r>
              <a:rPr lang="en-US" dirty="0"/>
              <a:t> para las </a:t>
            </a:r>
            <a:r>
              <a:rPr lang="en-US" dirty="0" err="1"/>
              <a:t>políticas</a:t>
            </a:r>
            <a:r>
              <a:rPr lang="en-US" dirty="0"/>
              <a:t> </a:t>
            </a:r>
            <a:r>
              <a:rPr lang="en-US" dirty="0" err="1"/>
              <a:t>sociales</a:t>
            </a:r>
            <a:r>
              <a:rPr lang="en-US" dirty="0"/>
              <a:t>.</a:t>
            </a:r>
          </a:p>
          <a:p>
            <a:pPr algn="just"/>
            <a:r>
              <a:rPr lang="en-US" dirty="0"/>
              <a:t>Las </a:t>
            </a:r>
            <a:r>
              <a:rPr lang="en-US" dirty="0" err="1"/>
              <a:t>estrategias</a:t>
            </a:r>
            <a:r>
              <a:rPr lang="en-US" dirty="0"/>
              <a:t> de </a:t>
            </a:r>
            <a:r>
              <a:rPr lang="en-US" dirty="0" err="1"/>
              <a:t>superación</a:t>
            </a:r>
            <a:r>
              <a:rPr lang="en-US" dirty="0"/>
              <a:t> de </a:t>
            </a:r>
            <a:r>
              <a:rPr lang="en-US" dirty="0" err="1"/>
              <a:t>pobreza</a:t>
            </a:r>
            <a:r>
              <a:rPr lang="en-US" dirty="0"/>
              <a:t> y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programas</a:t>
            </a:r>
            <a:r>
              <a:rPr lang="en-US" dirty="0"/>
              <a:t> </a:t>
            </a:r>
            <a:r>
              <a:rPr lang="en-US" dirty="0" err="1"/>
              <a:t>sociales</a:t>
            </a:r>
            <a:r>
              <a:rPr lang="en-US" dirty="0"/>
              <a:t> </a:t>
            </a:r>
            <a:r>
              <a:rPr lang="en-US" dirty="0" err="1"/>
              <a:t>fueron</a:t>
            </a:r>
            <a:r>
              <a:rPr lang="en-US" dirty="0"/>
              <a:t> </a:t>
            </a:r>
            <a:r>
              <a:rPr lang="en-US" dirty="0" err="1"/>
              <a:t>diseñados</a:t>
            </a:r>
            <a:r>
              <a:rPr lang="en-US" dirty="0"/>
              <a:t> para responder a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bolsones</a:t>
            </a:r>
            <a:r>
              <a:rPr lang="en-US" dirty="0"/>
              <a:t> de </a:t>
            </a:r>
            <a:r>
              <a:rPr lang="en-US" dirty="0" err="1"/>
              <a:t>pobreza</a:t>
            </a:r>
            <a:r>
              <a:rPr lang="en-US" dirty="0"/>
              <a:t> rural. </a:t>
            </a:r>
          </a:p>
          <a:p>
            <a:pPr algn="just"/>
            <a:r>
              <a:rPr lang="en-US" dirty="0" err="1"/>
              <a:t>Atender</a:t>
            </a:r>
            <a:r>
              <a:rPr lang="en-US" dirty="0"/>
              <a:t> la </a:t>
            </a:r>
            <a:r>
              <a:rPr lang="en-US" dirty="0" err="1"/>
              <a:t>pobreza</a:t>
            </a:r>
            <a:r>
              <a:rPr lang="en-US" dirty="0"/>
              <a:t> </a:t>
            </a:r>
            <a:r>
              <a:rPr lang="en-US" dirty="0" err="1"/>
              <a:t>urbana</a:t>
            </a:r>
            <a:r>
              <a:rPr lang="en-US" dirty="0"/>
              <a:t> </a:t>
            </a:r>
            <a:r>
              <a:rPr lang="en-US" dirty="0" err="1"/>
              <a:t>constituye</a:t>
            </a:r>
            <a:r>
              <a:rPr lang="en-US" dirty="0"/>
              <a:t> un </a:t>
            </a:r>
            <a:r>
              <a:rPr lang="en-US" dirty="0" err="1"/>
              <a:t>pendiente</a:t>
            </a:r>
            <a:r>
              <a:rPr lang="en-US" dirty="0"/>
              <a:t> de </a:t>
            </a:r>
            <a:r>
              <a:rPr lang="en-US" dirty="0" err="1"/>
              <a:t>larga</a:t>
            </a:r>
            <a:r>
              <a:rPr lang="en-US" dirty="0"/>
              <a:t> data. Los </a:t>
            </a:r>
            <a:r>
              <a:rPr lang="en-US" dirty="0" err="1"/>
              <a:t>instrumentos</a:t>
            </a:r>
            <a:r>
              <a:rPr lang="en-US" dirty="0"/>
              <a:t> de </a:t>
            </a:r>
            <a:r>
              <a:rPr lang="en-US" dirty="0" err="1"/>
              <a:t>política</a:t>
            </a:r>
            <a:r>
              <a:rPr lang="en-US" dirty="0"/>
              <a:t> </a:t>
            </a:r>
            <a:r>
              <a:rPr lang="en-US" dirty="0" err="1"/>
              <a:t>pública</a:t>
            </a:r>
            <a:r>
              <a:rPr lang="en-US" dirty="0"/>
              <a:t> </a:t>
            </a:r>
            <a:r>
              <a:rPr lang="en-US" dirty="0" err="1"/>
              <a:t>disponibles</a:t>
            </a:r>
            <a:r>
              <a:rPr lang="en-US" dirty="0"/>
              <a:t> no </a:t>
            </a:r>
            <a:r>
              <a:rPr lang="en-US" dirty="0" err="1"/>
              <a:t>están</a:t>
            </a:r>
            <a:r>
              <a:rPr lang="en-US" dirty="0"/>
              <a:t> </a:t>
            </a:r>
            <a:r>
              <a:rPr lang="en-US" dirty="0" err="1"/>
              <a:t>diseñados</a:t>
            </a:r>
            <a:r>
              <a:rPr lang="en-US" dirty="0"/>
              <a:t> para responder a </a:t>
            </a:r>
            <a:r>
              <a:rPr lang="en-US" dirty="0" err="1"/>
              <a:t>esta</a:t>
            </a:r>
            <a:r>
              <a:rPr lang="en-US" dirty="0"/>
              <a:t> </a:t>
            </a:r>
            <a:r>
              <a:rPr lang="en-US" dirty="0" err="1"/>
              <a:t>nueva</a:t>
            </a:r>
            <a:r>
              <a:rPr lang="en-US" dirty="0"/>
              <a:t> </a:t>
            </a:r>
            <a:r>
              <a:rPr lang="en-US" dirty="0" err="1"/>
              <a:t>realidad</a:t>
            </a:r>
            <a:r>
              <a:rPr lang="en-US" dirty="0"/>
              <a:t>. </a:t>
            </a:r>
          </a:p>
          <a:p>
            <a:pPr algn="just"/>
            <a:r>
              <a:rPr lang="en-US" dirty="0"/>
              <a:t>El Estado </a:t>
            </a:r>
            <a:r>
              <a:rPr lang="en-US" dirty="0" err="1"/>
              <a:t>peruano</a:t>
            </a:r>
            <a:r>
              <a:rPr lang="en-US" dirty="0"/>
              <a:t> </a:t>
            </a:r>
            <a:r>
              <a:rPr lang="en-US" dirty="0" err="1"/>
              <a:t>cuenta</a:t>
            </a:r>
            <a:r>
              <a:rPr lang="en-US" dirty="0"/>
              <a:t> con </a:t>
            </a:r>
            <a:r>
              <a:rPr lang="en-US" dirty="0" err="1"/>
              <a:t>experiencia</a:t>
            </a:r>
            <a:r>
              <a:rPr lang="en-US" dirty="0"/>
              <a:t> </a:t>
            </a:r>
            <a:r>
              <a:rPr lang="en-US" dirty="0" err="1"/>
              <a:t>acumulada</a:t>
            </a:r>
            <a:r>
              <a:rPr lang="en-US" dirty="0"/>
              <a:t> de </a:t>
            </a:r>
            <a:r>
              <a:rPr lang="en-US" dirty="0" err="1"/>
              <a:t>intervención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ámbitos</a:t>
            </a:r>
            <a:r>
              <a:rPr lang="en-US" dirty="0"/>
              <a:t> rurales, lo </a:t>
            </a:r>
            <a:r>
              <a:rPr lang="en-US" dirty="0" err="1"/>
              <a:t>cual</a:t>
            </a:r>
            <a:r>
              <a:rPr lang="en-US" dirty="0"/>
              <a:t> </a:t>
            </a:r>
            <a:r>
              <a:rPr lang="en-US" dirty="0" err="1"/>
              <a:t>brinda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base para </a:t>
            </a:r>
            <a:r>
              <a:rPr lang="en-US" dirty="0" err="1"/>
              <a:t>potenciar</a:t>
            </a:r>
            <a:r>
              <a:rPr lang="en-US" dirty="0"/>
              <a:t> </a:t>
            </a:r>
            <a:r>
              <a:rPr lang="en-US" dirty="0" err="1"/>
              <a:t>estrategias</a:t>
            </a:r>
            <a:r>
              <a:rPr lang="en-US" dirty="0"/>
              <a:t> </a:t>
            </a:r>
            <a:r>
              <a:rPr lang="en-US" dirty="0" err="1"/>
              <a:t>multisectoriales</a:t>
            </a:r>
            <a:r>
              <a:rPr lang="en-US" dirty="0"/>
              <a:t> (</a:t>
            </a:r>
            <a:r>
              <a:rPr lang="en-US" dirty="0" err="1"/>
              <a:t>desarrollo</a:t>
            </a:r>
            <a:r>
              <a:rPr lang="en-US" dirty="0"/>
              <a:t>, </a:t>
            </a:r>
            <a:r>
              <a:rPr lang="en-US" dirty="0" err="1"/>
              <a:t>agricultura</a:t>
            </a:r>
            <a:r>
              <a:rPr lang="en-US" dirty="0"/>
              <a:t>, </a:t>
            </a:r>
            <a:r>
              <a:rPr lang="en-US" dirty="0" err="1"/>
              <a:t>vivienda</a:t>
            </a:r>
            <a:r>
              <a:rPr lang="en-US" dirty="0"/>
              <a:t>, </a:t>
            </a:r>
            <a:r>
              <a:rPr lang="en-US" dirty="0" err="1"/>
              <a:t>salud</a:t>
            </a:r>
            <a:r>
              <a:rPr lang="en-US" dirty="0"/>
              <a:t>, </a:t>
            </a:r>
            <a:r>
              <a:rPr lang="en-US" dirty="0" err="1"/>
              <a:t>educación</a:t>
            </a:r>
            <a:r>
              <a:rPr lang="en-US" dirty="0"/>
              <a:t>).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contraste</a:t>
            </a:r>
            <a:r>
              <a:rPr lang="en-US" dirty="0"/>
              <a:t>, no se </a:t>
            </a:r>
            <a:r>
              <a:rPr lang="en-US" dirty="0" err="1"/>
              <a:t>cuenta</a:t>
            </a:r>
            <a:r>
              <a:rPr lang="en-US" dirty="0"/>
              <a:t> con </a:t>
            </a:r>
            <a:r>
              <a:rPr lang="en-US" dirty="0" err="1"/>
              <a:t>capacidad</a:t>
            </a:r>
            <a:r>
              <a:rPr lang="en-US" dirty="0"/>
              <a:t> </a:t>
            </a:r>
            <a:r>
              <a:rPr lang="en-US" dirty="0" err="1"/>
              <a:t>estatal</a:t>
            </a:r>
            <a:r>
              <a:rPr lang="en-US" dirty="0"/>
              <a:t> </a:t>
            </a:r>
            <a:r>
              <a:rPr lang="en-US" dirty="0" err="1"/>
              <a:t>instalada</a:t>
            </a:r>
            <a:r>
              <a:rPr lang="en-US" dirty="0"/>
              <a:t> </a:t>
            </a:r>
            <a:r>
              <a:rPr lang="en-US" dirty="0" err="1"/>
              <a:t>ni</a:t>
            </a:r>
            <a:r>
              <a:rPr lang="en-US" dirty="0"/>
              <a:t> con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estrategia</a:t>
            </a:r>
            <a:r>
              <a:rPr lang="en-US" dirty="0"/>
              <a:t> </a:t>
            </a:r>
            <a:r>
              <a:rPr lang="en-US" dirty="0" err="1"/>
              <a:t>clara</a:t>
            </a:r>
            <a:r>
              <a:rPr lang="en-US" dirty="0"/>
              <a:t> para responder a la </a:t>
            </a:r>
            <a:r>
              <a:rPr lang="en-US" dirty="0" err="1"/>
              <a:t>pobreza</a:t>
            </a:r>
            <a:r>
              <a:rPr lang="en-US" dirty="0"/>
              <a:t> </a:t>
            </a:r>
            <a:r>
              <a:rPr lang="en-US" dirty="0" err="1"/>
              <a:t>urbana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6006803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C6EDA-4AF3-F102-A9A6-C5F1C4644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E" dirty="0"/>
              <a:t>3) ¿Cómo avanzamos?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27372C-9BF2-6035-CF40-6D7F0AE7DA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5"/>
            <a:ext cx="11029615" cy="42765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err="1"/>
              <a:t>Tomar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cuenta</a:t>
            </a:r>
            <a:r>
              <a:rPr lang="en-US" dirty="0"/>
              <a:t> </a:t>
            </a:r>
            <a:r>
              <a:rPr lang="en-US" dirty="0" err="1"/>
              <a:t>lecciones</a:t>
            </a:r>
            <a:r>
              <a:rPr lang="en-US" dirty="0"/>
              <a:t> </a:t>
            </a:r>
            <a:r>
              <a:rPr lang="en-US" dirty="0" err="1"/>
              <a:t>aprendidas</a:t>
            </a:r>
            <a:r>
              <a:rPr lang="en-US" dirty="0"/>
              <a:t>:</a:t>
            </a:r>
          </a:p>
          <a:p>
            <a:pPr marL="0" indent="0">
              <a:buNone/>
            </a:pPr>
            <a:endParaRPr lang="en-US" dirty="0"/>
          </a:p>
          <a:p>
            <a:pPr algn="just"/>
            <a:r>
              <a:rPr lang="en-US" dirty="0"/>
              <a:t>La </a:t>
            </a:r>
            <a:r>
              <a:rPr lang="en-US" dirty="0" err="1"/>
              <a:t>bonificación</a:t>
            </a:r>
            <a:r>
              <a:rPr lang="en-US" dirty="0"/>
              <a:t> de la </a:t>
            </a:r>
            <a:r>
              <a:rPr lang="en-US" dirty="0" err="1"/>
              <a:t>política</a:t>
            </a:r>
            <a:r>
              <a:rPr lang="en-US" dirty="0"/>
              <a:t> social no es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estrategia</a:t>
            </a:r>
            <a:r>
              <a:rPr lang="en-US" dirty="0"/>
              <a:t> </a:t>
            </a:r>
            <a:r>
              <a:rPr lang="en-US" dirty="0" err="1"/>
              <a:t>sostenible</a:t>
            </a:r>
            <a:r>
              <a:rPr lang="en-US" dirty="0"/>
              <a:t> </a:t>
            </a:r>
            <a:r>
              <a:rPr lang="en-US" dirty="0" err="1"/>
              <a:t>económicamente</a:t>
            </a:r>
            <a:r>
              <a:rPr lang="en-US" dirty="0"/>
              <a:t>, </a:t>
            </a:r>
            <a:r>
              <a:rPr lang="en-US" dirty="0" err="1"/>
              <a:t>ni</a:t>
            </a:r>
            <a:r>
              <a:rPr lang="en-US" dirty="0"/>
              <a:t> </a:t>
            </a:r>
            <a:r>
              <a:rPr lang="en-US" dirty="0" err="1"/>
              <a:t>efectiva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términos</a:t>
            </a:r>
            <a:r>
              <a:rPr lang="en-US" dirty="0"/>
              <a:t> de </a:t>
            </a:r>
            <a:r>
              <a:rPr lang="en-US" dirty="0" err="1"/>
              <a:t>resultados</a:t>
            </a:r>
            <a:r>
              <a:rPr lang="en-US" dirty="0"/>
              <a:t>, </a:t>
            </a:r>
            <a:r>
              <a:rPr lang="en-US" dirty="0" err="1"/>
              <a:t>aunque</a:t>
            </a:r>
            <a:r>
              <a:rPr lang="en-US" dirty="0"/>
              <a:t> </a:t>
            </a:r>
            <a:r>
              <a:rPr lang="en-US" dirty="0" err="1"/>
              <a:t>puede</a:t>
            </a:r>
            <a:r>
              <a:rPr lang="en-US" dirty="0"/>
              <a:t> ser </a:t>
            </a:r>
            <a:r>
              <a:rPr lang="en-US" dirty="0" err="1"/>
              <a:t>políticamente</a:t>
            </a:r>
            <a:r>
              <a:rPr lang="en-US" dirty="0"/>
              <a:t> </a:t>
            </a:r>
            <a:r>
              <a:rPr lang="en-US" dirty="0" err="1"/>
              <a:t>atractiva</a:t>
            </a:r>
            <a:r>
              <a:rPr lang="en-US" dirty="0"/>
              <a:t>. Es fundamental </a:t>
            </a:r>
            <a:r>
              <a:rPr lang="en-US" dirty="0" err="1"/>
              <a:t>evitar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uso</a:t>
            </a:r>
            <a:r>
              <a:rPr lang="en-US" dirty="0"/>
              <a:t> </a:t>
            </a:r>
            <a:r>
              <a:rPr lang="en-US" dirty="0" err="1"/>
              <a:t>político</a:t>
            </a:r>
            <a:r>
              <a:rPr lang="en-US" dirty="0"/>
              <a:t> de la </a:t>
            </a:r>
            <a:r>
              <a:rPr lang="en-US" dirty="0" err="1"/>
              <a:t>asistencia</a:t>
            </a:r>
            <a:r>
              <a:rPr lang="en-US" dirty="0"/>
              <a:t> social, para lo </a:t>
            </a:r>
            <a:r>
              <a:rPr lang="en-US" dirty="0" err="1"/>
              <a:t>cual</a:t>
            </a:r>
            <a:r>
              <a:rPr lang="en-US" dirty="0"/>
              <a:t> la </a:t>
            </a:r>
            <a:r>
              <a:rPr lang="en-US" dirty="0" err="1"/>
              <a:t>vigilancia</a:t>
            </a:r>
            <a:r>
              <a:rPr lang="en-US" dirty="0"/>
              <a:t> </a:t>
            </a:r>
            <a:r>
              <a:rPr lang="en-US" dirty="0" err="1"/>
              <a:t>ciudadana</a:t>
            </a:r>
            <a:r>
              <a:rPr lang="en-US" dirty="0"/>
              <a:t> es indispensable. </a:t>
            </a:r>
          </a:p>
          <a:p>
            <a:pPr algn="just"/>
            <a:r>
              <a:rPr lang="en-US" dirty="0"/>
              <a:t>El Estado </a:t>
            </a:r>
            <a:r>
              <a:rPr lang="en-US" dirty="0" err="1"/>
              <a:t>peruano</a:t>
            </a:r>
            <a:r>
              <a:rPr lang="en-US" dirty="0"/>
              <a:t> </a:t>
            </a:r>
            <a:r>
              <a:rPr lang="en-US" dirty="0" err="1"/>
              <a:t>debe</a:t>
            </a:r>
            <a:r>
              <a:rPr lang="en-US" dirty="0"/>
              <a:t> </a:t>
            </a:r>
            <a:r>
              <a:rPr lang="en-US" dirty="0" err="1"/>
              <a:t>abandonar</a:t>
            </a:r>
            <a:r>
              <a:rPr lang="en-US" dirty="0"/>
              <a:t> </a:t>
            </a:r>
            <a:r>
              <a:rPr lang="en-US" dirty="0" err="1"/>
              <a:t>respuestas</a:t>
            </a:r>
            <a:r>
              <a:rPr lang="en-US" dirty="0"/>
              <a:t> </a:t>
            </a:r>
            <a:r>
              <a:rPr lang="en-US" dirty="0" err="1"/>
              <a:t>asistencialistas</a:t>
            </a:r>
            <a:r>
              <a:rPr lang="en-US" dirty="0"/>
              <a:t> y </a:t>
            </a:r>
            <a:r>
              <a:rPr lang="en-US" dirty="0" err="1"/>
              <a:t>centrar</a:t>
            </a:r>
            <a:r>
              <a:rPr lang="en-US" dirty="0"/>
              <a:t> sus </a:t>
            </a:r>
            <a:r>
              <a:rPr lang="en-US" dirty="0" err="1"/>
              <a:t>esfuerzos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fortalecer</a:t>
            </a:r>
            <a:r>
              <a:rPr lang="en-US" dirty="0"/>
              <a:t> </a:t>
            </a:r>
            <a:r>
              <a:rPr lang="en-US" dirty="0" err="1"/>
              <a:t>programas</a:t>
            </a:r>
            <a:r>
              <a:rPr lang="en-US" dirty="0"/>
              <a:t> y </a:t>
            </a:r>
            <a:r>
              <a:rPr lang="en-US" dirty="0" err="1"/>
              <a:t>estrategias</a:t>
            </a:r>
            <a:r>
              <a:rPr lang="en-US" dirty="0"/>
              <a:t> que </a:t>
            </a:r>
            <a:r>
              <a:rPr lang="en-US" dirty="0" err="1"/>
              <a:t>hayan</a:t>
            </a:r>
            <a:r>
              <a:rPr lang="en-US" dirty="0"/>
              <a:t> dado buenos </a:t>
            </a:r>
            <a:r>
              <a:rPr lang="en-US" dirty="0" err="1"/>
              <a:t>resultados</a:t>
            </a:r>
            <a:r>
              <a:rPr lang="en-US" dirty="0"/>
              <a:t>, </a:t>
            </a:r>
            <a:r>
              <a:rPr lang="en-US" dirty="0" err="1"/>
              <a:t>así</a:t>
            </a:r>
            <a:r>
              <a:rPr lang="en-US" dirty="0"/>
              <a:t> </a:t>
            </a:r>
            <a:r>
              <a:rPr lang="en-US" dirty="0" err="1"/>
              <a:t>como</a:t>
            </a:r>
            <a:r>
              <a:rPr lang="en-US" dirty="0"/>
              <a:t> </a:t>
            </a:r>
            <a:r>
              <a:rPr lang="en-US" dirty="0" err="1"/>
              <a:t>generar</a:t>
            </a:r>
            <a:r>
              <a:rPr lang="en-US" dirty="0"/>
              <a:t> </a:t>
            </a:r>
            <a:r>
              <a:rPr lang="en-US" dirty="0" err="1"/>
              <a:t>nuevas</a:t>
            </a:r>
            <a:r>
              <a:rPr lang="en-US" dirty="0"/>
              <a:t> </a:t>
            </a:r>
            <a:r>
              <a:rPr lang="en-US" dirty="0" err="1"/>
              <a:t>soluciones</a:t>
            </a:r>
            <a:r>
              <a:rPr lang="en-US" dirty="0"/>
              <a:t> para </a:t>
            </a:r>
            <a:r>
              <a:rPr lang="en-US" dirty="0" err="1"/>
              <a:t>problemas</a:t>
            </a:r>
            <a:r>
              <a:rPr lang="en-US" dirty="0"/>
              <a:t> </a:t>
            </a:r>
            <a:r>
              <a:rPr lang="en-US" dirty="0" err="1"/>
              <a:t>emergentes</a:t>
            </a:r>
            <a:r>
              <a:rPr lang="en-US" dirty="0"/>
              <a:t>.</a:t>
            </a:r>
          </a:p>
          <a:p>
            <a:pPr algn="just"/>
            <a:r>
              <a:rPr lang="en-US" dirty="0"/>
              <a:t>La </a:t>
            </a:r>
            <a:r>
              <a:rPr lang="en-US" dirty="0" err="1"/>
              <a:t>situación</a:t>
            </a:r>
            <a:r>
              <a:rPr lang="en-US" dirty="0"/>
              <a:t> de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hogares</a:t>
            </a:r>
            <a:r>
              <a:rPr lang="en-US" dirty="0"/>
              <a:t> </a:t>
            </a:r>
            <a:r>
              <a:rPr lang="en-US" dirty="0" err="1"/>
              <a:t>más</a:t>
            </a:r>
            <a:r>
              <a:rPr lang="en-US" dirty="0"/>
              <a:t> </a:t>
            </a:r>
            <a:r>
              <a:rPr lang="en-US" dirty="0" err="1"/>
              <a:t>pobres</a:t>
            </a:r>
            <a:r>
              <a:rPr lang="en-US" dirty="0"/>
              <a:t> rurales y </a:t>
            </a:r>
            <a:r>
              <a:rPr lang="en-US" dirty="0" err="1"/>
              <a:t>urbanos</a:t>
            </a:r>
            <a:r>
              <a:rPr lang="en-US" dirty="0"/>
              <a:t> no </a:t>
            </a:r>
            <a:r>
              <a:rPr lang="en-US" dirty="0" err="1"/>
              <a:t>mejorará</a:t>
            </a:r>
            <a:r>
              <a:rPr lang="en-US" dirty="0"/>
              <a:t> con la </a:t>
            </a:r>
            <a:r>
              <a:rPr lang="en-US" dirty="0" err="1"/>
              <a:t>entrega</a:t>
            </a:r>
            <a:r>
              <a:rPr lang="en-US" dirty="0"/>
              <a:t> de un bono </a:t>
            </a:r>
            <a:r>
              <a:rPr lang="en-US" dirty="0" err="1"/>
              <a:t>aislado</a:t>
            </a:r>
            <a:r>
              <a:rPr lang="en-US" dirty="0"/>
              <a:t>, </a:t>
            </a:r>
            <a:r>
              <a:rPr lang="en-US" dirty="0" err="1"/>
              <a:t>pues</a:t>
            </a:r>
            <a:r>
              <a:rPr lang="en-US" dirty="0"/>
              <a:t> </a:t>
            </a:r>
            <a:r>
              <a:rPr lang="en-US" dirty="0" err="1"/>
              <a:t>requiere</a:t>
            </a:r>
            <a:r>
              <a:rPr lang="en-US" dirty="0"/>
              <a:t> un </a:t>
            </a:r>
            <a:r>
              <a:rPr lang="en-US" dirty="0" err="1"/>
              <a:t>soporte</a:t>
            </a:r>
            <a:r>
              <a:rPr lang="en-US" dirty="0"/>
              <a:t> de </a:t>
            </a:r>
            <a:r>
              <a:rPr lang="en-US" dirty="0" err="1"/>
              <a:t>protección</a:t>
            </a:r>
            <a:r>
              <a:rPr lang="en-US" dirty="0"/>
              <a:t> social </a:t>
            </a:r>
            <a:r>
              <a:rPr lang="en-US" dirty="0" err="1"/>
              <a:t>sostenido</a:t>
            </a:r>
            <a:r>
              <a:rPr lang="en-US" dirty="0"/>
              <a:t>. </a:t>
            </a:r>
          </a:p>
          <a:p>
            <a:pPr algn="just"/>
            <a:r>
              <a:rPr lang="en-US" dirty="0"/>
              <a:t>Perú </a:t>
            </a:r>
            <a:r>
              <a:rPr lang="en-US" dirty="0" err="1"/>
              <a:t>cuenta</a:t>
            </a:r>
            <a:r>
              <a:rPr lang="en-US" dirty="0"/>
              <a:t> con </a:t>
            </a:r>
            <a:r>
              <a:rPr lang="en-US" dirty="0" err="1"/>
              <a:t>programas</a:t>
            </a:r>
            <a:r>
              <a:rPr lang="en-US" dirty="0"/>
              <a:t> </a:t>
            </a:r>
            <a:r>
              <a:rPr lang="en-US" dirty="0" err="1"/>
              <a:t>sociales</a:t>
            </a:r>
            <a:r>
              <a:rPr lang="en-US" dirty="0"/>
              <a:t> y </a:t>
            </a:r>
            <a:r>
              <a:rPr lang="en-US" dirty="0" err="1"/>
              <a:t>programas</a:t>
            </a:r>
            <a:r>
              <a:rPr lang="en-US" dirty="0"/>
              <a:t> de </a:t>
            </a:r>
            <a:r>
              <a:rPr lang="en-US" dirty="0" err="1"/>
              <a:t>desarrollo</a:t>
            </a:r>
            <a:r>
              <a:rPr lang="en-US" dirty="0"/>
              <a:t> </a:t>
            </a:r>
            <a:r>
              <a:rPr lang="en-US" dirty="0" err="1"/>
              <a:t>productivo</a:t>
            </a:r>
            <a:r>
              <a:rPr lang="en-US" dirty="0"/>
              <a:t> con </a:t>
            </a:r>
            <a:r>
              <a:rPr lang="en-US" dirty="0" err="1"/>
              <a:t>amplia</a:t>
            </a:r>
            <a:r>
              <a:rPr lang="en-US" dirty="0"/>
              <a:t> </a:t>
            </a:r>
            <a:r>
              <a:rPr lang="en-US" dirty="0" err="1"/>
              <a:t>experiencia</a:t>
            </a:r>
            <a:r>
              <a:rPr lang="en-US" dirty="0"/>
              <a:t> </a:t>
            </a:r>
            <a:r>
              <a:rPr lang="en-US" dirty="0" err="1"/>
              <a:t>operativa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territorio</a:t>
            </a:r>
            <a:r>
              <a:rPr lang="en-US" dirty="0"/>
              <a:t> </a:t>
            </a:r>
            <a:r>
              <a:rPr lang="en-US" dirty="0" err="1"/>
              <a:t>nacional</a:t>
            </a:r>
            <a:r>
              <a:rPr lang="en-US" dirty="0"/>
              <a:t>,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cuales</a:t>
            </a:r>
            <a:r>
              <a:rPr lang="en-US" dirty="0"/>
              <a:t> </a:t>
            </a:r>
            <a:r>
              <a:rPr lang="en-US" dirty="0" err="1"/>
              <a:t>cumplieron</a:t>
            </a:r>
            <a:r>
              <a:rPr lang="en-US" dirty="0"/>
              <a:t> un </a:t>
            </a:r>
            <a:r>
              <a:rPr lang="en-US" dirty="0" err="1"/>
              <a:t>rol</a:t>
            </a:r>
            <a:r>
              <a:rPr lang="en-US" dirty="0"/>
              <a:t> crucial </a:t>
            </a:r>
            <a:r>
              <a:rPr lang="en-US" dirty="0" err="1"/>
              <a:t>durante</a:t>
            </a:r>
            <a:r>
              <a:rPr lang="en-US" dirty="0"/>
              <a:t> la </a:t>
            </a:r>
            <a:r>
              <a:rPr lang="en-US" dirty="0" err="1"/>
              <a:t>emergencia</a:t>
            </a:r>
            <a:r>
              <a:rPr lang="en-US" dirty="0"/>
              <a:t> sanitaria del COVID-19. Los </a:t>
            </a:r>
            <a:r>
              <a:rPr lang="en-US" dirty="0" err="1"/>
              <a:t>programas</a:t>
            </a:r>
            <a:r>
              <a:rPr lang="en-US" dirty="0"/>
              <a:t> de </a:t>
            </a:r>
            <a:r>
              <a:rPr lang="en-US" dirty="0" err="1"/>
              <a:t>transferencias</a:t>
            </a:r>
            <a:r>
              <a:rPr lang="en-US" dirty="0"/>
              <a:t> </a:t>
            </a:r>
            <a:r>
              <a:rPr lang="en-US" dirty="0" err="1"/>
              <a:t>monetarias</a:t>
            </a:r>
            <a:r>
              <a:rPr lang="en-US" dirty="0"/>
              <a:t> son un </a:t>
            </a:r>
            <a:r>
              <a:rPr lang="en-US" dirty="0" err="1"/>
              <a:t>instrumento</a:t>
            </a:r>
            <a:r>
              <a:rPr lang="en-US" dirty="0"/>
              <a:t> </a:t>
            </a:r>
            <a:r>
              <a:rPr lang="en-US" dirty="0" err="1"/>
              <a:t>potente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cuentan</a:t>
            </a:r>
            <a:r>
              <a:rPr lang="en-US" dirty="0"/>
              <a:t> con un </a:t>
            </a:r>
            <a:r>
              <a:rPr lang="en-US" dirty="0" err="1"/>
              <a:t>diseño</a:t>
            </a:r>
            <a:r>
              <a:rPr lang="en-US" dirty="0"/>
              <a:t> claro, </a:t>
            </a:r>
            <a:r>
              <a:rPr lang="en-US" dirty="0" err="1"/>
              <a:t>adecuada</a:t>
            </a:r>
            <a:r>
              <a:rPr lang="en-US" dirty="0"/>
              <a:t> </a:t>
            </a:r>
            <a:r>
              <a:rPr lang="en-US" dirty="0" err="1"/>
              <a:t>focalización</a:t>
            </a:r>
            <a:r>
              <a:rPr lang="en-US" dirty="0"/>
              <a:t> y </a:t>
            </a:r>
            <a:r>
              <a:rPr lang="en-US" dirty="0" err="1"/>
              <a:t>sistemas</a:t>
            </a:r>
            <a:r>
              <a:rPr lang="en-US" dirty="0"/>
              <a:t> de </a:t>
            </a:r>
            <a:r>
              <a:rPr lang="en-US" dirty="0" err="1"/>
              <a:t>monitoreo</a:t>
            </a:r>
            <a:r>
              <a:rPr lang="en-US" dirty="0"/>
              <a:t> y </a:t>
            </a:r>
            <a:r>
              <a:rPr lang="en-US" dirty="0" err="1"/>
              <a:t>seguimiento</a:t>
            </a:r>
            <a:r>
              <a:rPr lang="en-US" dirty="0"/>
              <a:t>.</a:t>
            </a:r>
            <a:endParaRPr lang="en-PE" dirty="0"/>
          </a:p>
        </p:txBody>
      </p:sp>
    </p:spTree>
    <p:extLst>
      <p:ext uri="{BB962C8B-B14F-4D97-AF65-F5344CB8AC3E}">
        <p14:creationId xmlns:p14="http://schemas.microsoft.com/office/powerpoint/2010/main" val="40415370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D6CC3-40DA-3C67-C5F0-6DCC521FB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E" dirty="0"/>
              <a:t>3) ¿Cómo AVANZAMOS?</a:t>
            </a:r>
          </a:p>
        </p:txBody>
      </p:sp>
      <p:pic>
        <p:nvPicPr>
          <p:cNvPr id="5" name="Content Placeholder 4" descr="A map of peru with pictures of people and numbers&#10;&#10;Description automatically generated">
            <a:extLst>
              <a:ext uri="{FF2B5EF4-FFF2-40B4-BE49-F238E27FC236}">
                <a16:creationId xmlns:a16="http://schemas.microsoft.com/office/drawing/2014/main" id="{920F5369-8116-7368-C386-5929C65EF8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3883" y="2181225"/>
            <a:ext cx="7849771" cy="4374320"/>
          </a:xfrm>
        </p:spPr>
      </p:pic>
    </p:spTree>
    <p:extLst>
      <p:ext uri="{BB962C8B-B14F-4D97-AF65-F5344CB8AC3E}">
        <p14:creationId xmlns:p14="http://schemas.microsoft.com/office/powerpoint/2010/main" val="18423470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366658"/>
      </a:accent1>
      <a:accent2>
        <a:srgbClr val="8CB64A"/>
      </a:accent2>
      <a:accent3>
        <a:srgbClr val="88D5A9"/>
      </a:accent3>
      <a:accent4>
        <a:srgbClr val="969FA7"/>
      </a:accent4>
      <a:accent5>
        <a:srgbClr val="E8A844"/>
      </a:accent5>
      <a:accent6>
        <a:srgbClr val="A1561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4BEC0EAF-CF86-4D49-B83B-56CC62D3CFF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Dividend</Template>
  <TotalTime>576</TotalTime>
  <Words>1063</Words>
  <Application>Microsoft Macintosh PowerPoint</Application>
  <PresentationFormat>Widescreen</PresentationFormat>
  <Paragraphs>52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Gill Sans MT</vt:lpstr>
      <vt:lpstr>Wingdings 2</vt:lpstr>
      <vt:lpstr>Dividend</vt:lpstr>
      <vt:lpstr>Lucha contra la pobreza: agenda minima para acción urgente</vt:lpstr>
      <vt:lpstr>Estructura</vt:lpstr>
      <vt:lpstr>1) ¿De dónde  venimos?</vt:lpstr>
      <vt:lpstr>1) ¿De dónde  venimos?</vt:lpstr>
      <vt:lpstr>2) ¿Cómo vamos?</vt:lpstr>
      <vt:lpstr>2) ¿Cómo vamos?</vt:lpstr>
      <vt:lpstr>2) ¿Cómo vamos?</vt:lpstr>
      <vt:lpstr>3) ¿Cómo avanzamos?</vt:lpstr>
      <vt:lpstr>3) ¿Cómo AVANZAMOS?</vt:lpstr>
      <vt:lpstr>3) ¿Cómo avanzamos? </vt:lpstr>
      <vt:lpstr>3) ¿Cómo avanzamos?</vt:lpstr>
      <vt:lpstr>3) ¿Cómo avanzamos? </vt:lpstr>
      <vt:lpstr>Conclusiones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Lucha contra la pobreza: agenda minima para acción urgente</dc:title>
  <dc:creator>Norma Correa Aste</dc:creator>
  <cp:lastModifiedBy>Norma Correa Aste</cp:lastModifiedBy>
  <cp:revision>3</cp:revision>
  <dcterms:created xsi:type="dcterms:W3CDTF">2024-03-05T04:32:42Z</dcterms:created>
  <dcterms:modified xsi:type="dcterms:W3CDTF">2024-03-05T14:09:27Z</dcterms:modified>
</cp:coreProperties>
</file>