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11dc80f81a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11dc80f81a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11d4f2547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11d4f2547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Gabi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3b1575d06f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3b1575d06f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Gabi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11dc80f81a_0_1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11dc80f81a_0_1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1400">
                <a:solidFill>
                  <a:schemeClr val="dk1"/>
                </a:solidFill>
              </a:rPr>
              <a:t>Yo estaba trabajando y estudiando hasta 3er año de secundaria, después en cuarto año conocí al papá de mi hijito y en 5to año como a mediados yo </a:t>
            </a:r>
            <a:r>
              <a:rPr b="1" lang="es" sz="1400">
                <a:solidFill>
                  <a:schemeClr val="dk1"/>
                </a:solidFill>
              </a:rPr>
              <a:t>me salí de casa, cometí el error. [Denuncia de violencia de pareja] lo denuncié y ya…después cometí el error de minimizarlo, y decía no, yo también lo provoqué, pero hoy en día aprendí a que no debía pegarme, no debía meterme la mano. </a:t>
            </a:r>
            <a:r>
              <a:rPr lang="es" sz="1400">
                <a:solidFill>
                  <a:schemeClr val="dk1"/>
                </a:solidFill>
              </a:rPr>
              <a:t>Pero luego retiré la denuncia. Fuimos a un citatorio y bueno dije que </a:t>
            </a:r>
            <a:r>
              <a:rPr b="1" lang="es" sz="1400">
                <a:solidFill>
                  <a:schemeClr val="dk1"/>
                </a:solidFill>
              </a:rPr>
              <a:t>me pegó de borracho</a:t>
            </a:r>
            <a:r>
              <a:rPr lang="es" sz="1400">
                <a:solidFill>
                  <a:schemeClr val="dk1"/>
                </a:solidFill>
              </a:rPr>
              <a:t>, él dio su versión pero mintió. Dijo que lo había empujado y él me metió la mano… así con más fuerza me empujó y había como un clavito y acasito me había raspado la cara también… y ya fui y lo denuncié, pero la retiré. Yo dije sí, pasó eso. </a:t>
            </a:r>
            <a:r>
              <a:rPr b="1" lang="es" sz="1400">
                <a:solidFill>
                  <a:schemeClr val="dk1"/>
                </a:solidFill>
              </a:rPr>
              <a:t>En ese momento de cólera me quería vengar, no controlé mis emociones... pero no debió empujarme tampoco (…) y después me dijeron ¿vas a rectificar tu denuncia? y yo dije sí y bueno después ya no volví a denunciar, como que me dio vergüenza”</a:t>
            </a:r>
            <a:r>
              <a:rPr lang="es" sz="1400">
                <a:solidFill>
                  <a:schemeClr val="dk1"/>
                </a:solidFill>
              </a:rPr>
              <a:t> (Usuaria MAFI, 22 años)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11d4f2547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11d4f2547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rgbClr val="8E7CC3"/>
                </a:solidFill>
              </a:rPr>
              <a:t>“nos enseñaban a </a:t>
            </a:r>
            <a:r>
              <a:rPr b="1" lang="es">
                <a:solidFill>
                  <a:srgbClr val="8E7CC3"/>
                </a:solidFill>
              </a:rPr>
              <a:t>fortalecer nuestra autoestima como mujeres</a:t>
            </a:r>
            <a:r>
              <a:rPr lang="es">
                <a:solidFill>
                  <a:srgbClr val="8E7CC3"/>
                </a:solidFill>
              </a:rPr>
              <a:t>, </a:t>
            </a:r>
            <a:r>
              <a:rPr b="1" lang="es">
                <a:solidFill>
                  <a:srgbClr val="8E7CC3"/>
                </a:solidFill>
              </a:rPr>
              <a:t>que no debemos dejarnos pisotear por nuestras parejas, debemos hacernos respetar,</a:t>
            </a:r>
            <a:r>
              <a:rPr lang="es">
                <a:solidFill>
                  <a:srgbClr val="8E7CC3"/>
                </a:solidFill>
              </a:rPr>
              <a:t> de que por el hecho que estamos en casa con nuestros hijos no son los que deben mandar… y valorarnos más nosotras como mujeres. Nos enseñaban eso y a c</a:t>
            </a:r>
            <a:r>
              <a:rPr b="1" lang="es">
                <a:solidFill>
                  <a:srgbClr val="8E7CC3"/>
                </a:solidFill>
              </a:rPr>
              <a:t>ontrolar también nuestras emociones, cómo criar a nuestros hijitos…</a:t>
            </a:r>
            <a:r>
              <a:rPr lang="es">
                <a:solidFill>
                  <a:srgbClr val="8E7CC3"/>
                </a:solidFill>
              </a:rPr>
              <a:t> por ejemplo, yo recuerdo que por virtual nos dijeron que no debemos decirle [a nuestros hijos] oye no hagas esto, no hagas esto, debemos hablarle en modo positivo, decirle hijo si haces esto se va a malograr porque… si haces eso el juguete se va a romper, y ya no podrás jugar después, algo así. </a:t>
            </a:r>
            <a:r>
              <a:rPr b="1" lang="es">
                <a:solidFill>
                  <a:srgbClr val="8E7CC3"/>
                </a:solidFill>
              </a:rPr>
              <a:t>También celebramos nuestros cumpleaños, </a:t>
            </a:r>
            <a:r>
              <a:rPr lang="es">
                <a:solidFill>
                  <a:srgbClr val="8E7CC3"/>
                </a:solidFill>
              </a:rPr>
              <a:t>cada quien trae algo para compartir, galletitas, gaseosita, las señoritas del CEM traen queque así como tortita, le cantamos, a todas las que cumplen en agosto así, o cocinamos por ejemplo” (Usuaria MAFI, 22 años)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11d4f2547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11d4f2547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MG </a:t>
            </a:r>
            <a:endParaRPr/>
          </a:p>
          <a:p>
            <a:pPr indent="-311150" lvl="0" marL="457200" rtl="0" algn="l">
              <a:spcBef>
                <a:spcPts val="0"/>
              </a:spcBef>
              <a:spcAft>
                <a:spcPts val="0"/>
              </a:spcAft>
              <a:buClr>
                <a:srgbClr val="737373"/>
              </a:buClr>
              <a:buSzPts val="1300"/>
              <a:buFont typeface="Roboto"/>
              <a:buChar char="●"/>
            </a:pPr>
            <a:r>
              <a:rPr b="1" lang="es" sz="1300">
                <a:solidFill>
                  <a:srgbClr val="737373"/>
                </a:solidFill>
                <a:latin typeface="Roboto"/>
                <a:ea typeface="Roboto"/>
                <a:cs typeface="Roboto"/>
                <a:sym typeface="Roboto"/>
              </a:rPr>
              <a:t>Recursos limitados (falta de presupuesto, falta de personal y contratos de medio tiempo, e infraestructura inadecuada)</a:t>
            </a:r>
            <a:endParaRPr b="1" sz="1300">
              <a:solidFill>
                <a:srgbClr val="737373"/>
              </a:solidFill>
              <a:latin typeface="Roboto"/>
              <a:ea typeface="Roboto"/>
              <a:cs typeface="Roboto"/>
              <a:sym typeface="Roboto"/>
            </a:endParaRPr>
          </a:p>
          <a:p>
            <a:pPr indent="-311150" lvl="0" marL="457200" rtl="0" algn="l">
              <a:spcBef>
                <a:spcPts val="0"/>
              </a:spcBef>
              <a:spcAft>
                <a:spcPts val="0"/>
              </a:spcAft>
              <a:buClr>
                <a:srgbClr val="737373"/>
              </a:buClr>
              <a:buSzPts val="1300"/>
              <a:buFont typeface="Roboto"/>
              <a:buChar char="●"/>
            </a:pPr>
            <a:r>
              <a:t/>
            </a:r>
            <a:endParaRPr b="1" sz="1300">
              <a:solidFill>
                <a:srgbClr val="737373"/>
              </a:solidFill>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“incluso nos han llegado a decir “ah esto pura finta, pura pantallas” [...] si bien es cierto de un ministerio existe de forma externa pero eso no quita que la realidad sea que para los ministerios y el gobierno central existe Lima y algunas zonas y el resto del país no existe o simplemente existe para venir a hacer publicidad o algún tipo de publicidad de campañas” (Articulador territorial de la Estrategia Barrio Seguro).</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s" sz="1300">
                <a:solidFill>
                  <a:srgbClr val="4285F4"/>
                </a:solidFill>
                <a:latin typeface="Roboto"/>
                <a:ea typeface="Roboto"/>
                <a:cs typeface="Roboto"/>
                <a:sym typeface="Roboto"/>
              </a:rPr>
              <a:t>“es difícil terminar de sensibilizar a todas las participantes de que es importante trabajar en su salud mental, [...] </a:t>
            </a:r>
            <a:r>
              <a:rPr b="1" lang="es" sz="1300">
                <a:solidFill>
                  <a:srgbClr val="4285F4"/>
                </a:solidFill>
                <a:latin typeface="Roboto"/>
                <a:ea typeface="Roboto"/>
                <a:cs typeface="Roboto"/>
                <a:sym typeface="Roboto"/>
              </a:rPr>
              <a:t>tienen ese chip de que la salud mental no es importante;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433e59d24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433e59d24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MG </a:t>
            </a:r>
            <a:endParaRPr/>
          </a:p>
          <a:p>
            <a:pPr indent="-311150" lvl="0" marL="457200" rtl="0" algn="l">
              <a:spcBef>
                <a:spcPts val="0"/>
              </a:spcBef>
              <a:spcAft>
                <a:spcPts val="0"/>
              </a:spcAft>
              <a:buClr>
                <a:srgbClr val="737373"/>
              </a:buClr>
              <a:buSzPts val="1300"/>
              <a:buFont typeface="Roboto"/>
              <a:buChar char="●"/>
            </a:pPr>
            <a:r>
              <a:rPr b="1" lang="es" sz="1300">
                <a:solidFill>
                  <a:srgbClr val="737373"/>
                </a:solidFill>
                <a:latin typeface="Roboto"/>
                <a:ea typeface="Roboto"/>
                <a:cs typeface="Roboto"/>
                <a:sym typeface="Roboto"/>
              </a:rPr>
              <a:t>Recursos limitados (falta de presupuesto, falta de personal y contratos de medio tiempo, e infraestructura inadecuada)</a:t>
            </a:r>
            <a:endParaRPr b="1" sz="1300">
              <a:solidFill>
                <a:srgbClr val="737373"/>
              </a:solidFill>
              <a:latin typeface="Roboto"/>
              <a:ea typeface="Roboto"/>
              <a:cs typeface="Roboto"/>
              <a:sym typeface="Roboto"/>
            </a:endParaRPr>
          </a:p>
          <a:p>
            <a:pPr indent="-311150" lvl="0" marL="457200" rtl="0" algn="l">
              <a:spcBef>
                <a:spcPts val="0"/>
              </a:spcBef>
              <a:spcAft>
                <a:spcPts val="0"/>
              </a:spcAft>
              <a:buClr>
                <a:srgbClr val="737373"/>
              </a:buClr>
              <a:buSzPts val="1300"/>
              <a:buFont typeface="Roboto"/>
              <a:buChar char="●"/>
            </a:pPr>
            <a:r>
              <a:t/>
            </a:r>
            <a:endParaRPr b="1" sz="1300">
              <a:solidFill>
                <a:srgbClr val="737373"/>
              </a:solidFill>
              <a:latin typeface="Roboto"/>
              <a:ea typeface="Roboto"/>
              <a:cs typeface="Roboto"/>
              <a:sym typeface="Roboto"/>
            </a:endParaRPr>
          </a:p>
          <a:p>
            <a:pPr indent="0" lvl="0" marL="0" rtl="0" algn="l">
              <a:spcBef>
                <a:spcPts val="0"/>
              </a:spcBef>
              <a:spcAft>
                <a:spcPts val="0"/>
              </a:spcAft>
              <a:buNone/>
            </a:pPr>
            <a:r>
              <a:rPr b="1" lang="es" sz="1300">
                <a:solidFill>
                  <a:srgbClr val="737373"/>
                </a:solidFill>
                <a:latin typeface="Roboto"/>
                <a:ea typeface="Roboto"/>
                <a:cs typeface="Roboto"/>
                <a:sym typeface="Roboto"/>
              </a:rPr>
              <a:t>“El Ejército todavía se tiene el estereotipo del hombre fuerte, cuando se dio la intervención Hombres por la igualdad, hubo bastante controversia, nos insultaron porque no estaban sensibilizados con el tema, simplemente veían el color [rosado] y dijeron “no, cómo es posible”</a:t>
            </a:r>
            <a:endParaRPr b="1" sz="1300">
              <a:solidFill>
                <a:srgbClr val="737373"/>
              </a:solidFill>
              <a:latin typeface="Roboto"/>
              <a:ea typeface="Roboto"/>
              <a:cs typeface="Roboto"/>
              <a:sym typeface="Roboto"/>
            </a:endParaRPr>
          </a:p>
          <a:p>
            <a:pPr indent="0" lvl="0" marL="0" rtl="0" algn="l">
              <a:spcBef>
                <a:spcPts val="0"/>
              </a:spcBef>
              <a:spcAft>
                <a:spcPts val="0"/>
              </a:spcAft>
              <a:buNone/>
            </a:pPr>
            <a:r>
              <a:rPr lang="es"/>
              <a:t> [...] Muy aparte de que también lo están relacionando mucho con la ideología de género” (Psicólogo, Programa Hombres por la Igualdad del CEM)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e369f5bb3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e369f5bb3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cualidad estructural o sistémica de la violencia, a través de estructuras patriarcales enraizadas en la cultura tacneña, es aquel factor que empaña los demás niveles del modelo social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11d4f2547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11d4f2547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e369f5bb3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e369f5bb3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11d4f2547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11d4f2547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just">
              <a:lnSpc>
                <a:spcPct val="150000"/>
              </a:lnSpc>
              <a:spcBef>
                <a:spcPts val="0"/>
              </a:spcBef>
              <a:spcAft>
                <a:spcPts val="800"/>
              </a:spcAft>
              <a:buClr>
                <a:schemeClr val="dk1"/>
              </a:buClr>
              <a:buSzPts val="1100"/>
              <a:buFont typeface="Arial"/>
              <a:buNone/>
            </a:pPr>
            <a:r>
              <a:rPr lang="es" sz="1200">
                <a:solidFill>
                  <a:schemeClr val="dk1"/>
                </a:solidFill>
                <a:latin typeface="Times New Roman"/>
                <a:ea typeface="Times New Roman"/>
                <a:cs typeface="Times New Roman"/>
                <a:sym typeface="Times New Roman"/>
              </a:rPr>
              <a:t>En el caso de Tacna, los 9 Centros Emergencia Mujer (CEM) disponibles atendieron 2698 casos durante el 2023. El 88,2% de las denuncias fueron presentadas por mujeres, siendo el 42,4% por violencia física, seguida por los casos de violencia psicológica (36%) y sexual (21.1%). El grupo de edad más representado en las denuncias tenía de 30 a 59 años (1148 casos)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11d4f2547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11d4f2547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2065" lvl="0" marL="457200" rtl="0" algn="l">
              <a:lnSpc>
                <a:spcPct val="115000"/>
              </a:lnSpc>
              <a:spcBef>
                <a:spcPts val="0"/>
              </a:spcBef>
              <a:spcAft>
                <a:spcPts val="0"/>
              </a:spcAft>
              <a:buClr>
                <a:srgbClr val="666666"/>
              </a:buClr>
              <a:buSzPts val="1472"/>
              <a:buFont typeface="Arial"/>
              <a:buChar char="●"/>
            </a:pPr>
            <a:r>
              <a:rPr lang="es" sz="1471">
                <a:solidFill>
                  <a:srgbClr val="666666"/>
                </a:solidFill>
                <a:highlight>
                  <a:schemeClr val="lt1"/>
                </a:highlight>
              </a:rPr>
              <a:t>Obra Social de la Compañía de Jesús de los Jesuitas del Perú en la ciudad de Tacna, </a:t>
            </a:r>
            <a:r>
              <a:rPr lang="es" sz="1471">
                <a:solidFill>
                  <a:srgbClr val="666666"/>
                </a:solidFill>
              </a:rPr>
              <a:t>fundado en el año 1986</a:t>
            </a:r>
            <a:endParaRPr sz="1471">
              <a:solidFill>
                <a:srgbClr val="666666"/>
              </a:solidFill>
            </a:endParaRPr>
          </a:p>
          <a:p>
            <a:pPr indent="-322065" lvl="0" marL="457200" rtl="0" algn="l">
              <a:lnSpc>
                <a:spcPct val="115000"/>
              </a:lnSpc>
              <a:spcBef>
                <a:spcPts val="0"/>
              </a:spcBef>
              <a:spcAft>
                <a:spcPts val="0"/>
              </a:spcAft>
              <a:buClr>
                <a:srgbClr val="666666"/>
              </a:buClr>
              <a:buSzPts val="1472"/>
              <a:buFont typeface="Arial"/>
              <a:buChar char="●"/>
            </a:pPr>
            <a:r>
              <a:rPr lang="es" sz="1471">
                <a:solidFill>
                  <a:srgbClr val="666666"/>
                </a:solidFill>
              </a:rPr>
              <a:t>Orientado inicialmente a la reinserción educativa de niños, niñas y adolescentes en situación de abandono y/o alto riesgo.  </a:t>
            </a:r>
            <a:endParaRPr sz="1471">
              <a:solidFill>
                <a:srgbClr val="666666"/>
              </a:solidFill>
            </a:endParaRPr>
          </a:p>
          <a:p>
            <a:pPr indent="-322065" lvl="0" marL="457200" rtl="0" algn="l">
              <a:lnSpc>
                <a:spcPct val="115000"/>
              </a:lnSpc>
              <a:spcBef>
                <a:spcPts val="0"/>
              </a:spcBef>
              <a:spcAft>
                <a:spcPts val="0"/>
              </a:spcAft>
              <a:buClr>
                <a:srgbClr val="666666"/>
              </a:buClr>
              <a:buSzPts val="1472"/>
              <a:buFont typeface="Arial"/>
              <a:buChar char="●"/>
            </a:pPr>
            <a:r>
              <a:rPr lang="es" sz="1471">
                <a:solidFill>
                  <a:srgbClr val="666666"/>
                </a:solidFill>
              </a:rPr>
              <a:t>En la actualidad, sus programas se han ampliado al trabajo con las familias de esta población, a fin de priorizar una atención preventiva e integral de las problemáticas sociales en la zona. </a:t>
            </a:r>
            <a:endParaRPr sz="1471">
              <a:solidFill>
                <a:srgbClr val="666666"/>
              </a:solidFill>
            </a:endParaRPr>
          </a:p>
          <a:p>
            <a:pPr indent="-322065" lvl="0" marL="457200" rtl="0" algn="l">
              <a:lnSpc>
                <a:spcPct val="115000"/>
              </a:lnSpc>
              <a:spcBef>
                <a:spcPts val="0"/>
              </a:spcBef>
              <a:spcAft>
                <a:spcPts val="0"/>
              </a:spcAft>
              <a:buClr>
                <a:srgbClr val="666666"/>
              </a:buClr>
              <a:buSzPts val="1472"/>
              <a:buFont typeface="Arial"/>
              <a:buChar char="●"/>
            </a:pPr>
            <a:r>
              <a:rPr lang="es" sz="1471">
                <a:solidFill>
                  <a:srgbClr val="666666"/>
                </a:solidFill>
              </a:rPr>
              <a:t>Al ser una obra social de la Compañía de Jesús, forma parte de la Red Coraje (que comprende la provincia de Tacna, e Ilo en Moquegua) de la Plataforma Apostólica de los Jesuitas y mantiene un vínculo con la Universidad Antonio Ruiz de Montoya, institución a la cual se encuentran afiliadas las investigadoras del equipo (CCR 2022).</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38ddd38f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38ddd38f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s"/>
              <a:t>Gabi hasta acá</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11d4f2547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11d4f2547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s"/>
              <a:t>Gabi hasta acá</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11d4f2547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11d4f2547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s" sz="1829">
                <a:solidFill>
                  <a:srgbClr val="424242"/>
                </a:solidFill>
                <a:latin typeface="Calibri"/>
                <a:ea typeface="Calibri"/>
                <a:cs typeface="Calibri"/>
                <a:sym typeface="Calibri"/>
              </a:rPr>
              <a:t>MG</a:t>
            </a:r>
            <a:endParaRPr sz="1829">
              <a:solidFill>
                <a:srgbClr val="424242"/>
              </a:solidFill>
              <a:latin typeface="Calibri"/>
              <a:ea typeface="Calibri"/>
              <a:cs typeface="Calibri"/>
              <a:sym typeface="Calibri"/>
            </a:endParaRPr>
          </a:p>
          <a:p>
            <a:pPr indent="-344805" lvl="0" marL="457200" rtl="0" algn="l">
              <a:lnSpc>
                <a:spcPct val="95000"/>
              </a:lnSpc>
              <a:spcBef>
                <a:spcPts val="0"/>
              </a:spcBef>
              <a:spcAft>
                <a:spcPts val="0"/>
              </a:spcAft>
              <a:buClr>
                <a:srgbClr val="424242"/>
              </a:buClr>
              <a:buSzPts val="1830"/>
              <a:buFont typeface="Calibri"/>
              <a:buChar char="➔"/>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e369f5bb3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e369f5bb3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Clr>
                <a:srgbClr val="4285F4"/>
              </a:buClr>
              <a:buSzPts val="1100"/>
              <a:buFont typeface="Arial"/>
              <a:buNone/>
            </a:pPr>
            <a:r>
              <a:rPr lang="es" sz="848">
                <a:solidFill>
                  <a:srgbClr val="222222"/>
                </a:solidFill>
                <a:highlight>
                  <a:srgbClr val="FAFAFA"/>
                </a:highlight>
                <a:latin typeface="Roboto"/>
                <a:ea typeface="Roboto"/>
                <a:cs typeface="Roboto"/>
                <a:sym typeface="Roboto"/>
              </a:rPr>
              <a:t>MG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11d4f2547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11d4f2547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E0666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21.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mailto:maria.erausquin@uarm.pe"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8.jpg"/><Relationship Id="rId5" Type="http://schemas.openxmlformats.org/officeDocument/2006/relationships/image" Target="../media/image11.jpg"/><Relationship Id="rId6" Type="http://schemas.openxmlformats.org/officeDocument/2006/relationships/image" Target="../media/image17.jpg"/><Relationship Id="rId7" Type="http://schemas.openxmlformats.org/officeDocument/2006/relationships/image" Target="../media/image7.jpg"/><Relationship Id="rId8"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3"/>
          <p:cNvPicPr preferRelativeResize="0"/>
          <p:nvPr/>
        </p:nvPicPr>
        <p:blipFill rotWithShape="1">
          <a:blip r:embed="rId3">
            <a:alphaModFix/>
          </a:blip>
          <a:srcRect b="20641" l="0" r="0" t="0"/>
          <a:stretch/>
        </p:blipFill>
        <p:spPr>
          <a:xfrm>
            <a:off x="0" y="-553650"/>
            <a:ext cx="9144000" cy="4817050"/>
          </a:xfrm>
          <a:prstGeom prst="rect">
            <a:avLst/>
          </a:prstGeom>
          <a:noFill/>
          <a:ln>
            <a:noFill/>
          </a:ln>
        </p:spPr>
      </p:pic>
      <p:sp>
        <p:nvSpPr>
          <p:cNvPr id="68" name="Google Shape;68;p13"/>
          <p:cNvSpPr txBox="1"/>
          <p:nvPr>
            <p:ph idx="4294967295" type="body"/>
          </p:nvPr>
        </p:nvSpPr>
        <p:spPr>
          <a:xfrm>
            <a:off x="114950" y="4412738"/>
            <a:ext cx="8382000" cy="446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852"/>
              <a:buNone/>
            </a:pPr>
            <a:r>
              <a:rPr lang="es" sz="1879">
                <a:solidFill>
                  <a:srgbClr val="FFE599"/>
                </a:solidFill>
              </a:rPr>
              <a:t>Presentación MIMP. Marzo, 2025</a:t>
            </a:r>
            <a:endParaRPr sz="1095">
              <a:solidFill>
                <a:srgbClr val="CCCCCC"/>
              </a:solidFill>
            </a:endParaRPr>
          </a:p>
        </p:txBody>
      </p:sp>
      <p:sp>
        <p:nvSpPr>
          <p:cNvPr id="69" name="Google Shape;69;p13"/>
          <p:cNvSpPr txBox="1"/>
          <p:nvPr>
            <p:ph idx="4294967295" type="subTitle"/>
          </p:nvPr>
        </p:nvSpPr>
        <p:spPr>
          <a:xfrm>
            <a:off x="239850" y="860025"/>
            <a:ext cx="8664300" cy="395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935"/>
              <a:buNone/>
            </a:pPr>
            <a:r>
              <a:rPr b="1" lang="es" sz="1645">
                <a:solidFill>
                  <a:srgbClr val="FAFAFA"/>
                </a:solidFill>
              </a:rPr>
              <a:t>Gabriela Gutiérrez Muñoz - Maria Grazia Erausquin Ruiz - </a:t>
            </a:r>
            <a:r>
              <a:rPr b="1" lang="es" sz="1645">
                <a:solidFill>
                  <a:srgbClr val="FAFAFA"/>
                </a:solidFill>
              </a:rPr>
              <a:t>Natalie Meza</a:t>
            </a:r>
            <a:endParaRPr b="1" sz="1645">
              <a:solidFill>
                <a:srgbClr val="FAFAFA"/>
              </a:solidFill>
            </a:endParaRPr>
          </a:p>
        </p:txBody>
      </p:sp>
      <p:pic>
        <p:nvPicPr>
          <p:cNvPr id="70" name="Google Shape;70;p13"/>
          <p:cNvPicPr preferRelativeResize="0"/>
          <p:nvPr/>
        </p:nvPicPr>
        <p:blipFill rotWithShape="1">
          <a:blip r:embed="rId4">
            <a:alphaModFix amt="92000"/>
          </a:blip>
          <a:srcRect b="67591" l="78771" r="6522" t="20318"/>
          <a:stretch/>
        </p:blipFill>
        <p:spPr>
          <a:xfrm>
            <a:off x="7776725" y="4359850"/>
            <a:ext cx="1286298" cy="704876"/>
          </a:xfrm>
          <a:prstGeom prst="rect">
            <a:avLst/>
          </a:prstGeom>
          <a:noFill/>
          <a:ln>
            <a:noFill/>
          </a:ln>
          <a:effectLst>
            <a:outerShdw blurRad="57150" rotWithShape="0" algn="bl" dir="5400000" dist="19050">
              <a:srgbClr val="000000">
                <a:alpha val="50000"/>
              </a:srgbClr>
            </a:outerShdw>
          </a:effectLst>
        </p:spPr>
      </p:pic>
      <p:sp>
        <p:nvSpPr>
          <p:cNvPr id="71" name="Google Shape;71;p13"/>
          <p:cNvSpPr txBox="1"/>
          <p:nvPr>
            <p:ph idx="4294967295" type="ctrTitle"/>
          </p:nvPr>
        </p:nvSpPr>
        <p:spPr>
          <a:xfrm>
            <a:off x="239850" y="0"/>
            <a:ext cx="8741400" cy="93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s" sz="2680">
                <a:solidFill>
                  <a:srgbClr val="FFE599"/>
                </a:solidFill>
              </a:rPr>
              <a:t>Prevención de la violencia de género en Tacna</a:t>
            </a:r>
            <a:r>
              <a:rPr lang="es" sz="2680">
                <a:solidFill>
                  <a:srgbClr val="FFE599"/>
                </a:solidFill>
              </a:rPr>
              <a:t>: un análisis de los programas Sumaqwarmi y MAFI </a:t>
            </a:r>
            <a:endParaRPr sz="2680">
              <a:solidFill>
                <a:srgbClr val="FFE599"/>
              </a:solidFill>
            </a:endParaRPr>
          </a:p>
        </p:txBody>
      </p:sp>
      <p:pic>
        <p:nvPicPr>
          <p:cNvPr id="72" name="Google Shape;72;p13"/>
          <p:cNvPicPr preferRelativeResize="0"/>
          <p:nvPr/>
        </p:nvPicPr>
        <p:blipFill>
          <a:blip r:embed="rId5">
            <a:alphaModFix/>
          </a:blip>
          <a:stretch>
            <a:fillRect/>
          </a:stretch>
        </p:blipFill>
        <p:spPr>
          <a:xfrm>
            <a:off x="4947950" y="4359850"/>
            <a:ext cx="2518850" cy="704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2"/>
          <p:cNvPicPr preferRelativeResize="0"/>
          <p:nvPr/>
        </p:nvPicPr>
        <p:blipFill>
          <a:blip r:embed="rId3">
            <a:alphaModFix/>
          </a:blip>
          <a:stretch>
            <a:fillRect/>
          </a:stretch>
        </p:blipFill>
        <p:spPr>
          <a:xfrm>
            <a:off x="651975" y="536200"/>
            <a:ext cx="7964348" cy="4480676"/>
          </a:xfrm>
          <a:prstGeom prst="rect">
            <a:avLst/>
          </a:prstGeom>
          <a:noFill/>
          <a:ln>
            <a:noFill/>
          </a:ln>
        </p:spPr>
      </p:pic>
      <p:sp>
        <p:nvSpPr>
          <p:cNvPr id="174" name="Google Shape;174;p22"/>
          <p:cNvSpPr txBox="1"/>
          <p:nvPr>
            <p:ph idx="4294967295" type="ctrTitle"/>
          </p:nvPr>
        </p:nvSpPr>
        <p:spPr>
          <a:xfrm>
            <a:off x="402300" y="-88400"/>
            <a:ext cx="8741700" cy="62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SzPts val="990"/>
              <a:buNone/>
            </a:pPr>
            <a:r>
              <a:rPr lang="es" sz="2480"/>
              <a:t>Articulación territorial: Prevención de VG en Tacna</a:t>
            </a:r>
            <a:endParaRPr sz="248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3"/>
          <p:cNvSpPr txBox="1"/>
          <p:nvPr>
            <p:ph idx="4294967295" type="ctrTitle"/>
          </p:nvPr>
        </p:nvSpPr>
        <p:spPr>
          <a:xfrm>
            <a:off x="402300" y="-88400"/>
            <a:ext cx="8741700" cy="62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SzPts val="990"/>
              <a:buNone/>
            </a:pPr>
            <a:r>
              <a:rPr lang="es" sz="2480"/>
              <a:t>Articulación territorial: Prevención de VG en Tacna</a:t>
            </a:r>
            <a:endParaRPr sz="2480"/>
          </a:p>
        </p:txBody>
      </p:sp>
      <p:sp>
        <p:nvSpPr>
          <p:cNvPr id="180" name="Google Shape;180;p23"/>
          <p:cNvSpPr txBox="1"/>
          <p:nvPr/>
        </p:nvSpPr>
        <p:spPr>
          <a:xfrm>
            <a:off x="402300" y="680325"/>
            <a:ext cx="8442900" cy="3895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chemeClr val="lt2"/>
                </a:solidFill>
                <a:latin typeface="Roboto"/>
                <a:ea typeface="Roboto"/>
                <a:cs typeface="Roboto"/>
                <a:sym typeface="Roboto"/>
              </a:rPr>
              <a:t>Facilitadores</a:t>
            </a:r>
            <a:endParaRPr b="1" sz="1800">
              <a:solidFill>
                <a:schemeClr val="lt2"/>
              </a:solidFill>
              <a:latin typeface="Roboto"/>
              <a:ea typeface="Roboto"/>
              <a:cs typeface="Roboto"/>
              <a:sym typeface="Roboto"/>
            </a:endParaRPr>
          </a:p>
          <a:p>
            <a:pPr indent="-342900" lvl="0" marL="457200" rtl="0" algn="l">
              <a:spcBef>
                <a:spcPts val="0"/>
              </a:spcBef>
              <a:spcAft>
                <a:spcPts val="0"/>
              </a:spcAft>
              <a:buClr>
                <a:schemeClr val="lt2"/>
              </a:buClr>
              <a:buSzPts val="1800"/>
              <a:buFont typeface="Roboto"/>
              <a:buChar char="●"/>
            </a:pPr>
            <a:r>
              <a:rPr lang="es" sz="1800">
                <a:solidFill>
                  <a:schemeClr val="lt2"/>
                </a:solidFill>
                <a:latin typeface="Roboto"/>
                <a:ea typeface="Roboto"/>
                <a:cs typeface="Roboto"/>
                <a:sym typeface="Roboto"/>
              </a:rPr>
              <a:t>Espacios de comunicación de las agendas de trabajo</a:t>
            </a:r>
            <a:endParaRPr sz="1800">
              <a:solidFill>
                <a:schemeClr val="lt2"/>
              </a:solidFill>
              <a:latin typeface="Roboto"/>
              <a:ea typeface="Roboto"/>
              <a:cs typeface="Roboto"/>
              <a:sym typeface="Roboto"/>
            </a:endParaRPr>
          </a:p>
          <a:p>
            <a:pPr indent="-342900" lvl="0" marL="457200" rtl="0" algn="l">
              <a:spcBef>
                <a:spcPts val="0"/>
              </a:spcBef>
              <a:spcAft>
                <a:spcPts val="0"/>
              </a:spcAft>
              <a:buClr>
                <a:schemeClr val="lt2"/>
              </a:buClr>
              <a:buSzPts val="1800"/>
              <a:buFont typeface="Roboto"/>
              <a:buChar char="●"/>
            </a:pPr>
            <a:r>
              <a:rPr lang="es" sz="1800">
                <a:solidFill>
                  <a:schemeClr val="lt2"/>
                </a:solidFill>
                <a:latin typeface="Roboto"/>
                <a:ea typeface="Roboto"/>
                <a:cs typeface="Roboto"/>
                <a:sym typeface="Roboto"/>
              </a:rPr>
              <a:t>Permite: 1) articulación y colaboración para superar barreras,  2) obtener financiamientos. </a:t>
            </a:r>
            <a:endParaRPr sz="1800">
              <a:solidFill>
                <a:schemeClr val="lt2"/>
              </a:solidFill>
              <a:latin typeface="Roboto"/>
              <a:ea typeface="Roboto"/>
              <a:cs typeface="Roboto"/>
              <a:sym typeface="Roboto"/>
            </a:endParaRPr>
          </a:p>
          <a:p>
            <a:pPr indent="0" lvl="0" marL="0" rtl="0" algn="l">
              <a:spcBef>
                <a:spcPts val="0"/>
              </a:spcBef>
              <a:spcAft>
                <a:spcPts val="0"/>
              </a:spcAft>
              <a:buNone/>
            </a:pPr>
            <a:r>
              <a:t/>
            </a:r>
            <a:endParaRPr sz="1800">
              <a:solidFill>
                <a:schemeClr val="lt2"/>
              </a:solidFill>
              <a:latin typeface="Roboto"/>
              <a:ea typeface="Roboto"/>
              <a:cs typeface="Roboto"/>
              <a:sym typeface="Roboto"/>
            </a:endParaRPr>
          </a:p>
          <a:p>
            <a:pPr indent="0" lvl="0" marL="0" rtl="0" algn="l">
              <a:spcBef>
                <a:spcPts val="0"/>
              </a:spcBef>
              <a:spcAft>
                <a:spcPts val="0"/>
              </a:spcAft>
              <a:buNone/>
            </a:pPr>
            <a:r>
              <a:rPr b="1" lang="es" sz="1800">
                <a:solidFill>
                  <a:schemeClr val="lt2"/>
                </a:solidFill>
                <a:latin typeface="Roboto"/>
                <a:ea typeface="Roboto"/>
                <a:cs typeface="Roboto"/>
                <a:sym typeface="Roboto"/>
              </a:rPr>
              <a:t>Barreras</a:t>
            </a:r>
            <a:endParaRPr b="1" sz="1800">
              <a:solidFill>
                <a:schemeClr val="lt2"/>
              </a:solidFill>
              <a:latin typeface="Roboto"/>
              <a:ea typeface="Roboto"/>
              <a:cs typeface="Roboto"/>
              <a:sym typeface="Roboto"/>
            </a:endParaRPr>
          </a:p>
          <a:p>
            <a:pPr indent="-342900" lvl="0" marL="457200" rtl="0" algn="l">
              <a:spcBef>
                <a:spcPts val="0"/>
              </a:spcBef>
              <a:spcAft>
                <a:spcPts val="0"/>
              </a:spcAft>
              <a:buClr>
                <a:schemeClr val="lt2"/>
              </a:buClr>
              <a:buSzPts val="1800"/>
              <a:buFont typeface="Roboto"/>
              <a:buChar char="●"/>
            </a:pPr>
            <a:r>
              <a:rPr lang="es" sz="1800">
                <a:solidFill>
                  <a:schemeClr val="lt2"/>
                </a:solidFill>
                <a:latin typeface="Roboto"/>
                <a:ea typeface="Roboto"/>
                <a:cs typeface="Roboto"/>
                <a:sym typeface="Roboto"/>
              </a:rPr>
              <a:t>Voluntad política de funcionarios Municipalidad y GORE Tacna facilita (u obstruye) el trabajo.</a:t>
            </a:r>
            <a:endParaRPr sz="1800">
              <a:solidFill>
                <a:schemeClr val="lt2"/>
              </a:solidFill>
              <a:latin typeface="Roboto"/>
              <a:ea typeface="Roboto"/>
              <a:cs typeface="Roboto"/>
              <a:sym typeface="Roboto"/>
            </a:endParaRPr>
          </a:p>
          <a:p>
            <a:pPr indent="-342900" lvl="0" marL="457200" rtl="0" algn="l">
              <a:spcBef>
                <a:spcPts val="0"/>
              </a:spcBef>
              <a:spcAft>
                <a:spcPts val="0"/>
              </a:spcAft>
              <a:buClr>
                <a:schemeClr val="lt2"/>
              </a:buClr>
              <a:buSzPts val="1800"/>
              <a:buFont typeface="Roboto"/>
              <a:buChar char="●"/>
            </a:pPr>
            <a:r>
              <a:rPr lang="es" sz="1800">
                <a:solidFill>
                  <a:schemeClr val="lt2"/>
                </a:solidFill>
                <a:latin typeface="Roboto"/>
                <a:ea typeface="Roboto"/>
                <a:cs typeface="Roboto"/>
                <a:sym typeface="Roboto"/>
              </a:rPr>
              <a:t>PNP y obstrucciones en procesos de denuncia</a:t>
            </a:r>
            <a:endParaRPr sz="1800">
              <a:solidFill>
                <a:schemeClr val="lt2"/>
              </a:solidFill>
              <a:latin typeface="Roboto"/>
              <a:ea typeface="Roboto"/>
              <a:cs typeface="Roboto"/>
              <a:sym typeface="Roboto"/>
            </a:endParaRPr>
          </a:p>
          <a:p>
            <a:pPr indent="0" lvl="0" marL="0" rtl="0" algn="ctr">
              <a:spcBef>
                <a:spcPts val="0"/>
              </a:spcBef>
              <a:spcAft>
                <a:spcPts val="0"/>
              </a:spcAft>
              <a:buNone/>
            </a:pPr>
            <a:r>
              <a:t/>
            </a:r>
            <a:endParaRPr>
              <a:solidFill>
                <a:schemeClr val="lt2"/>
              </a:solidFill>
              <a:latin typeface="Roboto"/>
              <a:ea typeface="Roboto"/>
              <a:cs typeface="Roboto"/>
              <a:sym typeface="Roboto"/>
            </a:endParaRPr>
          </a:p>
          <a:p>
            <a:pPr indent="0" lvl="0" marL="0" rtl="0" algn="ctr">
              <a:spcBef>
                <a:spcPts val="0"/>
              </a:spcBef>
              <a:spcAft>
                <a:spcPts val="0"/>
              </a:spcAft>
              <a:buNone/>
            </a:pPr>
            <a:r>
              <a:rPr lang="es">
                <a:solidFill>
                  <a:schemeClr val="lt2"/>
                </a:solidFill>
                <a:latin typeface="Roboto"/>
                <a:ea typeface="Roboto"/>
                <a:cs typeface="Roboto"/>
                <a:sym typeface="Roboto"/>
              </a:rPr>
              <a:t>"[...] </a:t>
            </a:r>
            <a:r>
              <a:rPr b="1" lang="es">
                <a:solidFill>
                  <a:schemeClr val="lt2"/>
                </a:solidFill>
                <a:latin typeface="Roboto"/>
                <a:ea typeface="Roboto"/>
                <a:cs typeface="Roboto"/>
                <a:sym typeface="Roboto"/>
              </a:rPr>
              <a:t>la policía de lleno y ahí hay un gran problema porque muchas veces las usuarias van y son cuestionadas</a:t>
            </a:r>
            <a:r>
              <a:rPr lang="es">
                <a:solidFill>
                  <a:schemeClr val="lt2"/>
                </a:solidFill>
                <a:latin typeface="Roboto"/>
                <a:ea typeface="Roboto"/>
                <a:cs typeface="Roboto"/>
                <a:sym typeface="Roboto"/>
              </a:rPr>
              <a:t> [...] por ejemplo se acerca la usuaria y dice mira quiero denunciar a mi esposo porque me ha pegado y el suboficial a cargo le respondes está segura de que vas a denunciar, tú sabes todo lo que implica, mira que es el padre de tus hijos, ah mira que va a tener un antecedente policial [...]</a:t>
            </a:r>
            <a:r>
              <a:rPr lang="es" sz="1800">
                <a:solidFill>
                  <a:schemeClr val="lt2"/>
                </a:solidFill>
                <a:latin typeface="Roboto"/>
                <a:ea typeface="Roboto"/>
                <a:cs typeface="Roboto"/>
                <a:sym typeface="Roboto"/>
              </a:rPr>
              <a:t>”. </a:t>
            </a:r>
            <a:r>
              <a:rPr b="1" lang="es" sz="1600">
                <a:solidFill>
                  <a:schemeClr val="lt2"/>
                </a:solidFill>
                <a:latin typeface="Roboto"/>
                <a:ea typeface="Roboto"/>
                <a:cs typeface="Roboto"/>
                <a:sym typeface="Roboto"/>
              </a:rPr>
              <a:t>(Psicóloga CEM)</a:t>
            </a:r>
            <a:endParaRPr b="1" sz="1600">
              <a:solidFill>
                <a:schemeClr val="lt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4"/>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a:t>Violencia de género estructural</a:t>
            </a:r>
            <a:endParaRPr b="1"/>
          </a:p>
        </p:txBody>
      </p:sp>
      <p:sp>
        <p:nvSpPr>
          <p:cNvPr id="186" name="Google Shape;186;p24"/>
          <p:cNvSpPr txBox="1"/>
          <p:nvPr/>
        </p:nvSpPr>
        <p:spPr>
          <a:xfrm>
            <a:off x="703575" y="1015550"/>
            <a:ext cx="7162200" cy="1662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s" sz="1600"/>
              <a:t>Estructuras patriarcales, aka machismo como principal determinante.</a:t>
            </a:r>
            <a:endParaRPr sz="1600"/>
          </a:p>
          <a:p>
            <a:pPr indent="-330200" lvl="0" marL="457200" rtl="0" algn="l">
              <a:spcBef>
                <a:spcPts val="0"/>
              </a:spcBef>
              <a:spcAft>
                <a:spcPts val="0"/>
              </a:spcAft>
              <a:buSzPts val="1600"/>
              <a:buChar char="●"/>
            </a:pPr>
            <a:r>
              <a:rPr lang="es" sz="1600"/>
              <a:t>Actitudes y creencias arraigadas en hombres (control sobre la mujer) y mujeres (sumisión y no aspiración). </a:t>
            </a:r>
            <a:endParaRPr sz="1600"/>
          </a:p>
          <a:p>
            <a:pPr indent="-330200" lvl="0" marL="457200" rtl="0" algn="l">
              <a:spcBef>
                <a:spcPts val="0"/>
              </a:spcBef>
              <a:spcAft>
                <a:spcPts val="0"/>
              </a:spcAft>
              <a:buSzPts val="1600"/>
              <a:buChar char="●"/>
            </a:pPr>
            <a:r>
              <a:rPr lang="es" sz="1600"/>
              <a:t>Herencia cultural a través de flujos migratorios (Cusco, Puno, Moquegua)</a:t>
            </a:r>
            <a:endParaRPr sz="1600"/>
          </a:p>
          <a:p>
            <a:pPr indent="-330200" lvl="0" marL="457200" rtl="0" algn="l">
              <a:spcBef>
                <a:spcPts val="0"/>
              </a:spcBef>
              <a:spcAft>
                <a:spcPts val="0"/>
              </a:spcAft>
              <a:buSzPts val="1600"/>
              <a:buChar char="●"/>
            </a:pPr>
            <a:r>
              <a:rPr lang="es" sz="1600"/>
              <a:t>Normalización de la violencia</a:t>
            </a:r>
            <a:endParaRPr sz="1600"/>
          </a:p>
        </p:txBody>
      </p:sp>
      <p:sp>
        <p:nvSpPr>
          <p:cNvPr id="187" name="Google Shape;187;p24"/>
          <p:cNvSpPr txBox="1"/>
          <p:nvPr/>
        </p:nvSpPr>
        <p:spPr>
          <a:xfrm>
            <a:off x="815400" y="2878650"/>
            <a:ext cx="7392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s"/>
              <a:t> “un perfil de sumisión [...] tiene que estar callada, [...] tiene que quedarse en la casa o</a:t>
            </a:r>
            <a:r>
              <a:rPr b="1" i="1" lang="es"/>
              <a:t> si trabaja tiene que ser ambulante y no aspirar</a:t>
            </a:r>
            <a:r>
              <a:rPr i="1" lang="es"/>
              <a:t>”</a:t>
            </a:r>
            <a:r>
              <a:rPr lang="es"/>
              <a:t> (Psicóloga, CEM).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s"/>
              <a:t>[...] por ejemplo tenemos algunos casitos de una señora que te cuenta, “profesora </a:t>
            </a:r>
            <a:r>
              <a:rPr b="1" i="1" lang="es"/>
              <a:t>me ha quitado mi carrito que yo vendía emoliente porque dice para qué quiero plata si él me va a dar</a:t>
            </a:r>
            <a:r>
              <a:rPr i="1" lang="es"/>
              <a:t>” o sea los quieren que ellas sean dependientes”</a:t>
            </a:r>
            <a:r>
              <a:rPr lang="es"/>
              <a:t> (Docente CEBA).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a:t>Facilitadores para la intervención </a:t>
            </a:r>
            <a:endParaRPr b="1"/>
          </a:p>
        </p:txBody>
      </p:sp>
      <p:sp>
        <p:nvSpPr>
          <p:cNvPr id="193" name="Google Shape;193;p25"/>
          <p:cNvSpPr txBox="1"/>
          <p:nvPr>
            <p:ph idx="4294967295" type="body"/>
          </p:nvPr>
        </p:nvSpPr>
        <p:spPr>
          <a:xfrm>
            <a:off x="98250" y="1049875"/>
            <a:ext cx="4739100" cy="3659700"/>
          </a:xfrm>
          <a:prstGeom prst="rect">
            <a:avLst/>
          </a:prstGeom>
        </p:spPr>
        <p:txBody>
          <a:bodyPr anchorCtr="0" anchor="t" bIns="91425" lIns="91425" spcFirstLastPara="1" rIns="91425" wrap="square" tIns="91425">
            <a:noAutofit/>
          </a:bodyPr>
          <a:lstStyle/>
          <a:p>
            <a:pPr indent="-336550" lvl="0" marL="457200" marR="0" rtl="0" algn="l">
              <a:lnSpc>
                <a:spcPct val="100000"/>
              </a:lnSpc>
              <a:spcBef>
                <a:spcPts val="0"/>
              </a:spcBef>
              <a:spcAft>
                <a:spcPts val="0"/>
              </a:spcAft>
              <a:buClr>
                <a:srgbClr val="000000"/>
              </a:buClr>
              <a:buSzPts val="1700"/>
              <a:buFont typeface="Arial"/>
              <a:buChar char="●"/>
            </a:pPr>
            <a:r>
              <a:rPr b="1" lang="es" sz="1700"/>
              <a:t>Promoción de espacios para la escucha y comunicación </a:t>
            </a:r>
            <a:endParaRPr b="1" sz="1700"/>
          </a:p>
          <a:p>
            <a:pPr indent="-336550" lvl="0" marL="457200" marR="0" rtl="0" algn="l">
              <a:lnSpc>
                <a:spcPct val="100000"/>
              </a:lnSpc>
              <a:spcBef>
                <a:spcPts val="0"/>
              </a:spcBef>
              <a:spcAft>
                <a:spcPts val="0"/>
              </a:spcAft>
              <a:buClr>
                <a:srgbClr val="000000"/>
              </a:buClr>
              <a:buSzPts val="1700"/>
              <a:buFont typeface="Arial"/>
              <a:buChar char="●"/>
            </a:pPr>
            <a:r>
              <a:rPr b="1" lang="es" sz="1700"/>
              <a:t>Acciones orientadas al empoderamiento educativo, económico y productivo de las mujeres</a:t>
            </a:r>
            <a:endParaRPr b="1" sz="1700"/>
          </a:p>
          <a:p>
            <a:pPr indent="-336550" lvl="0" marL="457200" marR="0" rtl="0" algn="l">
              <a:lnSpc>
                <a:spcPct val="100000"/>
              </a:lnSpc>
              <a:spcBef>
                <a:spcPts val="0"/>
              </a:spcBef>
              <a:spcAft>
                <a:spcPts val="0"/>
              </a:spcAft>
              <a:buClr>
                <a:srgbClr val="000000"/>
              </a:buClr>
              <a:buSzPts val="1700"/>
              <a:buFont typeface="Arial"/>
              <a:buChar char="●"/>
            </a:pPr>
            <a:r>
              <a:rPr b="1" lang="es" sz="1700"/>
              <a:t>Programas como red de apoyo</a:t>
            </a:r>
            <a:endParaRPr b="1" sz="1700"/>
          </a:p>
          <a:p>
            <a:pPr indent="-336550" lvl="1" marL="914400" marR="0" rtl="0" algn="l">
              <a:lnSpc>
                <a:spcPct val="100000"/>
              </a:lnSpc>
              <a:spcBef>
                <a:spcPts val="0"/>
              </a:spcBef>
              <a:spcAft>
                <a:spcPts val="0"/>
              </a:spcAft>
              <a:buClr>
                <a:srgbClr val="000000"/>
              </a:buClr>
              <a:buSzPts val="1700"/>
              <a:buFont typeface="Arial"/>
              <a:buChar char="○"/>
            </a:pPr>
            <a:r>
              <a:rPr b="1" lang="es" sz="1700"/>
              <a:t>Encuentros de experiencias entre usuarias</a:t>
            </a:r>
            <a:endParaRPr b="1" sz="1700"/>
          </a:p>
          <a:p>
            <a:pPr indent="-336550" lvl="1" marL="914400" marR="0" rtl="0" algn="l">
              <a:lnSpc>
                <a:spcPct val="100000"/>
              </a:lnSpc>
              <a:spcBef>
                <a:spcPts val="0"/>
              </a:spcBef>
              <a:spcAft>
                <a:spcPts val="0"/>
              </a:spcAft>
              <a:buClr>
                <a:srgbClr val="000000"/>
              </a:buClr>
              <a:buSzPts val="1700"/>
              <a:buFont typeface="Arial"/>
              <a:buChar char="○"/>
            </a:pPr>
            <a:r>
              <a:rPr b="1" lang="es" sz="1700"/>
              <a:t>Espacios de confraternidad: celebraciones</a:t>
            </a:r>
            <a:endParaRPr b="1" sz="1700"/>
          </a:p>
          <a:p>
            <a:pPr indent="-336550" lvl="1" marL="914400" marR="0" rtl="0" algn="l">
              <a:lnSpc>
                <a:spcPct val="100000"/>
              </a:lnSpc>
              <a:spcBef>
                <a:spcPts val="0"/>
              </a:spcBef>
              <a:spcAft>
                <a:spcPts val="0"/>
              </a:spcAft>
              <a:buClr>
                <a:srgbClr val="000000"/>
              </a:buClr>
              <a:buSzPts val="1700"/>
              <a:buFont typeface="Arial"/>
              <a:buChar char="○"/>
            </a:pPr>
            <a:r>
              <a:rPr b="1" lang="es" sz="1700"/>
              <a:t>Defensoras comunitarias </a:t>
            </a:r>
            <a:endParaRPr b="1" sz="1700"/>
          </a:p>
          <a:p>
            <a:pPr indent="-336550" lvl="1" marL="914400" marR="0" rtl="0" algn="l">
              <a:lnSpc>
                <a:spcPct val="100000"/>
              </a:lnSpc>
              <a:spcBef>
                <a:spcPts val="0"/>
              </a:spcBef>
              <a:spcAft>
                <a:spcPts val="0"/>
              </a:spcAft>
              <a:buClr>
                <a:srgbClr val="000000"/>
              </a:buClr>
              <a:buSzPts val="1700"/>
              <a:buFont typeface="Arial"/>
              <a:buChar char="○"/>
            </a:pPr>
            <a:r>
              <a:rPr b="1" lang="es" sz="1700"/>
              <a:t>Efecto multiplicador del trabajo en red. </a:t>
            </a:r>
            <a:endParaRPr sz="1700">
              <a:latin typeface="Arial"/>
              <a:ea typeface="Arial"/>
              <a:cs typeface="Arial"/>
              <a:sym typeface="Arial"/>
            </a:endParaRPr>
          </a:p>
        </p:txBody>
      </p:sp>
      <p:sp>
        <p:nvSpPr>
          <p:cNvPr id="194" name="Google Shape;194;p25"/>
          <p:cNvSpPr txBox="1"/>
          <p:nvPr/>
        </p:nvSpPr>
        <p:spPr>
          <a:xfrm>
            <a:off x="4690350" y="928613"/>
            <a:ext cx="4330800" cy="1327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300"/>
              </a:spcBef>
              <a:spcAft>
                <a:spcPts val="1300"/>
              </a:spcAft>
              <a:buNone/>
            </a:pPr>
            <a:r>
              <a:rPr lang="es" sz="1100">
                <a:solidFill>
                  <a:schemeClr val="dk1"/>
                </a:solidFill>
                <a:latin typeface="Roboto"/>
                <a:ea typeface="Roboto"/>
                <a:cs typeface="Roboto"/>
                <a:sym typeface="Roboto"/>
              </a:rPr>
              <a:t>“Los psicólogos me han ayudado bastante porque </a:t>
            </a:r>
            <a:r>
              <a:rPr b="1" lang="es" sz="1100">
                <a:solidFill>
                  <a:schemeClr val="dk1"/>
                </a:solidFill>
                <a:latin typeface="Roboto"/>
                <a:ea typeface="Roboto"/>
                <a:cs typeface="Roboto"/>
                <a:sym typeface="Roboto"/>
              </a:rPr>
              <a:t>yo me encerraba a mí misma, no quería que nadie más se entere y pasaba mis penas</a:t>
            </a:r>
            <a:r>
              <a:rPr lang="es" sz="1100">
                <a:solidFill>
                  <a:schemeClr val="dk1"/>
                </a:solidFill>
                <a:latin typeface="Roboto"/>
                <a:ea typeface="Roboto"/>
                <a:cs typeface="Roboto"/>
                <a:sym typeface="Roboto"/>
              </a:rPr>
              <a:t> (...) si es fácil de superar uno poniendo de su parte. </a:t>
            </a:r>
            <a:r>
              <a:rPr b="1" lang="es" sz="1100">
                <a:solidFill>
                  <a:schemeClr val="dk1"/>
                </a:solidFill>
                <a:latin typeface="Roboto"/>
                <a:ea typeface="Roboto"/>
                <a:cs typeface="Roboto"/>
                <a:sym typeface="Roboto"/>
              </a:rPr>
              <a:t>Si, me han ayudado de verdad</a:t>
            </a:r>
            <a:r>
              <a:rPr lang="es" sz="1100">
                <a:solidFill>
                  <a:schemeClr val="dk1"/>
                </a:solidFill>
                <a:latin typeface="Roboto"/>
                <a:ea typeface="Roboto"/>
                <a:cs typeface="Roboto"/>
                <a:sym typeface="Roboto"/>
              </a:rPr>
              <a:t>, si se puede. Yo les he invitado [a otras mujeres] a mi casa. Hay vecinos que no tienen recursos y les paso la voz” (Usuaria Sumaqwarmi, 53 años)</a:t>
            </a:r>
            <a:endParaRPr b="1" sz="800"/>
          </a:p>
        </p:txBody>
      </p:sp>
      <p:sp>
        <p:nvSpPr>
          <p:cNvPr id="195" name="Google Shape;195;p25"/>
          <p:cNvSpPr txBox="1"/>
          <p:nvPr/>
        </p:nvSpPr>
        <p:spPr>
          <a:xfrm>
            <a:off x="4690350" y="2342950"/>
            <a:ext cx="4330800" cy="2495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300"/>
              </a:spcBef>
              <a:spcAft>
                <a:spcPts val="1300"/>
              </a:spcAft>
              <a:buNone/>
            </a:pPr>
            <a:r>
              <a:rPr lang="es" sz="1100">
                <a:solidFill>
                  <a:schemeClr val="dk1"/>
                </a:solidFill>
                <a:latin typeface="Roboto"/>
                <a:ea typeface="Roboto"/>
                <a:cs typeface="Roboto"/>
                <a:sym typeface="Roboto"/>
              </a:rPr>
              <a:t>“Muchas mamitas </a:t>
            </a:r>
            <a:r>
              <a:rPr b="1" lang="es" sz="1100">
                <a:solidFill>
                  <a:schemeClr val="dk1"/>
                </a:solidFill>
                <a:latin typeface="Roboto"/>
                <a:ea typeface="Roboto"/>
                <a:cs typeface="Roboto"/>
                <a:sym typeface="Roboto"/>
              </a:rPr>
              <a:t>han dejado de lado la timidez con la que había ingresado,</a:t>
            </a:r>
            <a:r>
              <a:rPr lang="es" sz="1100">
                <a:solidFill>
                  <a:schemeClr val="dk1"/>
                </a:solidFill>
                <a:latin typeface="Roboto"/>
                <a:ea typeface="Roboto"/>
                <a:cs typeface="Roboto"/>
                <a:sym typeface="Roboto"/>
              </a:rPr>
              <a:t> muchas mamitas eran muy retraídas, no querían hablar, tenían la autoestima bajo; y lo que yo he observado es que ahora son mamitas super participativas, se ríen en los talleres, hacen bromas, se han hecho muy compañeras algunas, también las veo más animadas a participar en muchos talleres productivos, algunas han recibido muchas cosas para retomar los estudios, incluso. De esa forma </a:t>
            </a:r>
            <a:r>
              <a:rPr b="1" lang="es" sz="1100">
                <a:solidFill>
                  <a:schemeClr val="dk1"/>
                </a:solidFill>
                <a:latin typeface="Roboto"/>
                <a:ea typeface="Roboto"/>
                <a:cs typeface="Roboto"/>
                <a:sym typeface="Roboto"/>
              </a:rPr>
              <a:t>yo noto el empoderamiento en ellas, las veo también más líderes:</a:t>
            </a:r>
            <a:r>
              <a:rPr lang="es" sz="1100">
                <a:solidFill>
                  <a:schemeClr val="dk1"/>
                </a:solidFill>
                <a:latin typeface="Roboto"/>
                <a:ea typeface="Roboto"/>
                <a:cs typeface="Roboto"/>
                <a:sym typeface="Roboto"/>
              </a:rPr>
              <a:t> si tienen que hacer una actividad, las mamitas mismas se ponen de acuerdo y dicen “ya, vamos a hacer esto y esto, tú vas a encargarte de esto” (Responsable del programa Sumaqwarmi)”. </a:t>
            </a:r>
            <a:r>
              <a:rPr lang="es" sz="1000"/>
              <a:t>     </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a:t>Barreras para la intervención</a:t>
            </a:r>
            <a:endParaRPr b="1"/>
          </a:p>
        </p:txBody>
      </p:sp>
      <p:sp>
        <p:nvSpPr>
          <p:cNvPr id="201" name="Google Shape;201;p26"/>
          <p:cNvSpPr txBox="1"/>
          <p:nvPr/>
        </p:nvSpPr>
        <p:spPr>
          <a:xfrm>
            <a:off x="438600" y="989988"/>
            <a:ext cx="4106700" cy="1210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lt2"/>
              </a:buClr>
              <a:buSzPts val="1300"/>
              <a:buFont typeface="Roboto"/>
              <a:buChar char="●"/>
            </a:pPr>
            <a:r>
              <a:rPr b="1" lang="es" sz="1300">
                <a:solidFill>
                  <a:schemeClr val="lt2"/>
                </a:solidFill>
                <a:latin typeface="Roboto"/>
                <a:ea typeface="Roboto"/>
                <a:cs typeface="Roboto"/>
                <a:sym typeface="Roboto"/>
              </a:rPr>
              <a:t>Desconfianza hacia instituciones públicas</a:t>
            </a:r>
            <a:endParaRPr b="1" sz="1300">
              <a:solidFill>
                <a:schemeClr val="lt2"/>
              </a:solidFill>
              <a:latin typeface="Roboto"/>
              <a:ea typeface="Roboto"/>
              <a:cs typeface="Roboto"/>
              <a:sym typeface="Roboto"/>
            </a:endParaRPr>
          </a:p>
          <a:p>
            <a:pPr indent="-311150" lvl="0" marL="457200" rtl="0" algn="l">
              <a:spcBef>
                <a:spcPts val="0"/>
              </a:spcBef>
              <a:spcAft>
                <a:spcPts val="0"/>
              </a:spcAft>
              <a:buClr>
                <a:schemeClr val="lt2"/>
              </a:buClr>
              <a:buSzPts val="1300"/>
              <a:buFont typeface="Roboto"/>
              <a:buChar char="●"/>
            </a:pPr>
            <a:r>
              <a:rPr b="1" lang="es" sz="1300">
                <a:solidFill>
                  <a:schemeClr val="lt2"/>
                </a:solidFill>
                <a:latin typeface="Roboto"/>
                <a:ea typeface="Roboto"/>
                <a:cs typeface="Roboto"/>
                <a:sym typeface="Roboto"/>
              </a:rPr>
              <a:t>Baja</a:t>
            </a:r>
            <a:r>
              <a:rPr b="1" lang="es" sz="1300">
                <a:solidFill>
                  <a:schemeClr val="lt2"/>
                </a:solidFill>
                <a:latin typeface="Roboto"/>
                <a:ea typeface="Roboto"/>
                <a:cs typeface="Roboto"/>
                <a:sym typeface="Roboto"/>
              </a:rPr>
              <a:t> valoración de servicios para VG y salud mental</a:t>
            </a:r>
            <a:endParaRPr b="1" sz="1300">
              <a:solidFill>
                <a:schemeClr val="lt2"/>
              </a:solidFill>
              <a:latin typeface="Roboto"/>
              <a:ea typeface="Roboto"/>
              <a:cs typeface="Roboto"/>
              <a:sym typeface="Roboto"/>
            </a:endParaRPr>
          </a:p>
          <a:p>
            <a:pPr indent="-311150" lvl="0" marL="457200" rtl="0" algn="l">
              <a:spcBef>
                <a:spcPts val="0"/>
              </a:spcBef>
              <a:spcAft>
                <a:spcPts val="0"/>
              </a:spcAft>
              <a:buClr>
                <a:schemeClr val="lt2"/>
              </a:buClr>
              <a:buSzPts val="1300"/>
              <a:buFont typeface="Roboto"/>
              <a:buChar char="●"/>
            </a:pPr>
            <a:r>
              <a:rPr b="1" lang="es" sz="1300">
                <a:solidFill>
                  <a:schemeClr val="lt2"/>
                </a:solidFill>
                <a:latin typeface="Roboto"/>
                <a:ea typeface="Roboto"/>
                <a:cs typeface="Roboto"/>
                <a:sym typeface="Roboto"/>
              </a:rPr>
              <a:t>Vulnerabilidad y deserción</a:t>
            </a:r>
            <a:endParaRPr b="1" sz="1300">
              <a:solidFill>
                <a:schemeClr val="lt2"/>
              </a:solidFill>
              <a:latin typeface="Roboto"/>
              <a:ea typeface="Roboto"/>
              <a:cs typeface="Roboto"/>
              <a:sym typeface="Roboto"/>
            </a:endParaRPr>
          </a:p>
          <a:p>
            <a:pPr indent="0" lvl="0" marL="457200" rtl="0" algn="l">
              <a:spcBef>
                <a:spcPts val="0"/>
              </a:spcBef>
              <a:spcAft>
                <a:spcPts val="0"/>
              </a:spcAft>
              <a:buNone/>
            </a:pPr>
            <a:r>
              <a:t/>
            </a:r>
            <a:endParaRPr b="1" sz="1300">
              <a:solidFill>
                <a:schemeClr val="lt2"/>
              </a:solidFill>
              <a:latin typeface="Roboto"/>
              <a:ea typeface="Roboto"/>
              <a:cs typeface="Roboto"/>
              <a:sym typeface="Roboto"/>
            </a:endParaRPr>
          </a:p>
          <a:p>
            <a:pPr indent="0" lvl="0" marL="457200" rtl="0" algn="l">
              <a:spcBef>
                <a:spcPts val="0"/>
              </a:spcBef>
              <a:spcAft>
                <a:spcPts val="0"/>
              </a:spcAft>
              <a:buNone/>
            </a:pPr>
            <a:r>
              <a:t/>
            </a:r>
            <a:endParaRPr b="1" sz="1300">
              <a:solidFill>
                <a:schemeClr val="lt2"/>
              </a:solidFill>
              <a:latin typeface="Roboto"/>
              <a:ea typeface="Roboto"/>
              <a:cs typeface="Roboto"/>
              <a:sym typeface="Roboto"/>
            </a:endParaRPr>
          </a:p>
          <a:p>
            <a:pPr indent="0" lvl="0" marL="0" rtl="0" algn="l">
              <a:spcBef>
                <a:spcPts val="0"/>
              </a:spcBef>
              <a:spcAft>
                <a:spcPts val="0"/>
              </a:spcAft>
              <a:buNone/>
            </a:pPr>
            <a:r>
              <a:t/>
            </a:r>
            <a:endParaRPr b="1" sz="1300">
              <a:solidFill>
                <a:schemeClr val="lt2"/>
              </a:solidFill>
              <a:latin typeface="Roboto"/>
              <a:ea typeface="Roboto"/>
              <a:cs typeface="Roboto"/>
              <a:sym typeface="Roboto"/>
            </a:endParaRPr>
          </a:p>
        </p:txBody>
      </p:sp>
      <p:sp>
        <p:nvSpPr>
          <p:cNvPr id="202" name="Google Shape;202;p26"/>
          <p:cNvSpPr txBox="1"/>
          <p:nvPr/>
        </p:nvSpPr>
        <p:spPr>
          <a:xfrm>
            <a:off x="5363650" y="690875"/>
            <a:ext cx="3360900" cy="13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300">
                <a:solidFill>
                  <a:schemeClr val="dk1"/>
                </a:solidFill>
                <a:latin typeface="Roboto"/>
                <a:ea typeface="Roboto"/>
                <a:cs typeface="Roboto"/>
                <a:sym typeface="Roboto"/>
              </a:rPr>
              <a:t>“incluso nos han llegado a decir</a:t>
            </a:r>
            <a:r>
              <a:rPr b="1" lang="es" sz="1300">
                <a:solidFill>
                  <a:schemeClr val="dk1"/>
                </a:solidFill>
                <a:latin typeface="Roboto"/>
                <a:ea typeface="Roboto"/>
                <a:cs typeface="Roboto"/>
                <a:sym typeface="Roboto"/>
              </a:rPr>
              <a:t> “ah esto pura finta, pura pantallas”</a:t>
            </a:r>
            <a:r>
              <a:rPr lang="es" sz="1300">
                <a:solidFill>
                  <a:schemeClr val="dk1"/>
                </a:solidFill>
                <a:latin typeface="Roboto"/>
                <a:ea typeface="Roboto"/>
                <a:cs typeface="Roboto"/>
                <a:sym typeface="Roboto"/>
              </a:rPr>
              <a:t> [...] la realidad sea que para los ministerios y el gobierno central </a:t>
            </a:r>
            <a:r>
              <a:rPr b="1" lang="es" sz="1300">
                <a:solidFill>
                  <a:schemeClr val="dk1"/>
                </a:solidFill>
                <a:latin typeface="Roboto"/>
                <a:ea typeface="Roboto"/>
                <a:cs typeface="Roboto"/>
                <a:sym typeface="Roboto"/>
              </a:rPr>
              <a:t>existe Lima [...] y el resto del país no existe</a:t>
            </a:r>
            <a:r>
              <a:rPr lang="es" sz="1300">
                <a:solidFill>
                  <a:schemeClr val="dk1"/>
                </a:solidFill>
                <a:latin typeface="Roboto"/>
                <a:ea typeface="Roboto"/>
                <a:cs typeface="Roboto"/>
                <a:sym typeface="Roboto"/>
              </a:rPr>
              <a:t> o simplemente existe para venir a hacer algún tipo de publicidad de campañas” (Articulador territorial de la Estrategia Barrio Seguro).</a:t>
            </a:r>
            <a:endParaRPr sz="1300">
              <a:solidFill>
                <a:schemeClr val="dk1"/>
              </a:solidFill>
              <a:latin typeface="Roboto"/>
              <a:ea typeface="Roboto"/>
              <a:cs typeface="Roboto"/>
              <a:sym typeface="Roboto"/>
            </a:endParaRPr>
          </a:p>
        </p:txBody>
      </p:sp>
      <p:sp>
        <p:nvSpPr>
          <p:cNvPr id="203" name="Google Shape;203;p26"/>
          <p:cNvSpPr/>
          <p:nvPr/>
        </p:nvSpPr>
        <p:spPr>
          <a:xfrm>
            <a:off x="4216350" y="867350"/>
            <a:ext cx="196800" cy="12108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E7CC3"/>
              </a:solidFill>
              <a:latin typeface="Roboto"/>
              <a:ea typeface="Roboto"/>
              <a:cs typeface="Roboto"/>
              <a:sym typeface="Roboto"/>
            </a:endParaRPr>
          </a:p>
        </p:txBody>
      </p:sp>
      <p:sp>
        <p:nvSpPr>
          <p:cNvPr id="204" name="Google Shape;204;p26"/>
          <p:cNvSpPr/>
          <p:nvPr/>
        </p:nvSpPr>
        <p:spPr>
          <a:xfrm>
            <a:off x="4124975" y="2571750"/>
            <a:ext cx="196800" cy="19251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93C47D"/>
              </a:solidFill>
              <a:latin typeface="Roboto"/>
              <a:ea typeface="Roboto"/>
              <a:cs typeface="Roboto"/>
              <a:sym typeface="Roboto"/>
            </a:endParaRPr>
          </a:p>
        </p:txBody>
      </p:sp>
      <p:sp>
        <p:nvSpPr>
          <p:cNvPr id="205" name="Google Shape;205;p26"/>
          <p:cNvSpPr txBox="1"/>
          <p:nvPr/>
        </p:nvSpPr>
        <p:spPr>
          <a:xfrm>
            <a:off x="4413150" y="1050125"/>
            <a:ext cx="900600" cy="6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solidFill>
                  <a:srgbClr val="8E7CC3"/>
                </a:solidFill>
                <a:latin typeface="Roboto"/>
                <a:ea typeface="Roboto"/>
                <a:cs typeface="Roboto"/>
                <a:sym typeface="Roboto"/>
              </a:rPr>
              <a:t>Individuales</a:t>
            </a:r>
            <a:endParaRPr sz="1200">
              <a:solidFill>
                <a:srgbClr val="8E7CC3"/>
              </a:solidFill>
              <a:latin typeface="Roboto"/>
              <a:ea typeface="Roboto"/>
              <a:cs typeface="Roboto"/>
              <a:sym typeface="Roboto"/>
            </a:endParaRPr>
          </a:p>
        </p:txBody>
      </p:sp>
      <p:sp>
        <p:nvSpPr>
          <p:cNvPr id="206" name="Google Shape;206;p26"/>
          <p:cNvSpPr txBox="1"/>
          <p:nvPr/>
        </p:nvSpPr>
        <p:spPr>
          <a:xfrm>
            <a:off x="4321775" y="3128475"/>
            <a:ext cx="900600" cy="6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solidFill>
                  <a:srgbClr val="93C47D"/>
                </a:solidFill>
                <a:latin typeface="Roboto"/>
                <a:ea typeface="Roboto"/>
                <a:cs typeface="Roboto"/>
                <a:sym typeface="Roboto"/>
              </a:rPr>
              <a:t>Institucionales</a:t>
            </a:r>
            <a:endParaRPr sz="1200">
              <a:solidFill>
                <a:srgbClr val="93C47D"/>
              </a:solidFill>
              <a:latin typeface="Roboto"/>
              <a:ea typeface="Roboto"/>
              <a:cs typeface="Roboto"/>
              <a:sym typeface="Roboto"/>
            </a:endParaRPr>
          </a:p>
        </p:txBody>
      </p:sp>
      <p:sp>
        <p:nvSpPr>
          <p:cNvPr id="207" name="Google Shape;207;p26"/>
          <p:cNvSpPr txBox="1"/>
          <p:nvPr/>
        </p:nvSpPr>
        <p:spPr>
          <a:xfrm>
            <a:off x="438588" y="2559575"/>
            <a:ext cx="3741900" cy="20889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lt2"/>
              </a:buClr>
              <a:buSzPts val="1300"/>
              <a:buFont typeface="Roboto"/>
              <a:buChar char="●"/>
            </a:pPr>
            <a:r>
              <a:rPr b="1" lang="es" sz="1300">
                <a:solidFill>
                  <a:schemeClr val="lt2"/>
                </a:solidFill>
                <a:latin typeface="Roboto"/>
                <a:ea typeface="Roboto"/>
                <a:cs typeface="Roboto"/>
                <a:sym typeface="Roboto"/>
              </a:rPr>
              <a:t>Obstrucciones de instituciones públicas de la región:</a:t>
            </a:r>
            <a:endParaRPr b="1" sz="1300">
              <a:solidFill>
                <a:schemeClr val="lt2"/>
              </a:solidFill>
              <a:latin typeface="Roboto"/>
              <a:ea typeface="Roboto"/>
              <a:cs typeface="Roboto"/>
              <a:sym typeface="Roboto"/>
            </a:endParaRPr>
          </a:p>
          <a:p>
            <a:pPr indent="-311150" lvl="1" marL="914400" rtl="0" algn="l">
              <a:spcBef>
                <a:spcPts val="0"/>
              </a:spcBef>
              <a:spcAft>
                <a:spcPts val="0"/>
              </a:spcAft>
              <a:buClr>
                <a:schemeClr val="lt2"/>
              </a:buClr>
              <a:buSzPts val="1300"/>
              <a:buFont typeface="Roboto"/>
              <a:buChar char="○"/>
            </a:pPr>
            <a:r>
              <a:rPr b="1" lang="es" sz="1300">
                <a:solidFill>
                  <a:schemeClr val="lt2"/>
                </a:solidFill>
                <a:latin typeface="Roboto"/>
                <a:ea typeface="Roboto"/>
                <a:cs typeface="Roboto"/>
                <a:sym typeface="Roboto"/>
              </a:rPr>
              <a:t>Desinformación respecto a las funciones y alcance institucional</a:t>
            </a:r>
            <a:endParaRPr b="1" sz="1300">
              <a:solidFill>
                <a:schemeClr val="lt2"/>
              </a:solidFill>
              <a:latin typeface="Roboto"/>
              <a:ea typeface="Roboto"/>
              <a:cs typeface="Roboto"/>
              <a:sym typeface="Roboto"/>
            </a:endParaRPr>
          </a:p>
          <a:p>
            <a:pPr indent="-311150" lvl="1" marL="914400" rtl="0" algn="l">
              <a:spcBef>
                <a:spcPts val="0"/>
              </a:spcBef>
              <a:spcAft>
                <a:spcPts val="0"/>
              </a:spcAft>
              <a:buClr>
                <a:schemeClr val="lt2"/>
              </a:buClr>
              <a:buSzPts val="1300"/>
              <a:buFont typeface="Roboto"/>
              <a:buChar char="○"/>
            </a:pPr>
            <a:r>
              <a:rPr b="1" i="1" lang="es" sz="1300">
                <a:solidFill>
                  <a:schemeClr val="lt2"/>
                </a:solidFill>
                <a:latin typeface="Roboto"/>
                <a:ea typeface="Roboto"/>
                <a:cs typeface="Roboto"/>
                <a:sym typeface="Roboto"/>
              </a:rPr>
              <a:t>Machismo</a:t>
            </a:r>
            <a:r>
              <a:rPr b="1" lang="es" sz="1300">
                <a:solidFill>
                  <a:schemeClr val="lt2"/>
                </a:solidFill>
                <a:latin typeface="Roboto"/>
                <a:ea typeface="Roboto"/>
                <a:cs typeface="Roboto"/>
                <a:sym typeface="Roboto"/>
              </a:rPr>
              <a:t> en funcionarios </a:t>
            </a:r>
            <a:endParaRPr b="1" sz="1300">
              <a:solidFill>
                <a:schemeClr val="lt2"/>
              </a:solidFill>
              <a:latin typeface="Roboto"/>
              <a:ea typeface="Roboto"/>
              <a:cs typeface="Roboto"/>
              <a:sym typeface="Roboto"/>
            </a:endParaRPr>
          </a:p>
          <a:p>
            <a:pPr indent="-311150" lvl="0" marL="457200" rtl="0" algn="l">
              <a:spcBef>
                <a:spcPts val="0"/>
              </a:spcBef>
              <a:spcAft>
                <a:spcPts val="0"/>
              </a:spcAft>
              <a:buClr>
                <a:schemeClr val="lt2"/>
              </a:buClr>
              <a:buSzPts val="1300"/>
              <a:buFont typeface="Roboto"/>
              <a:buChar char="●"/>
            </a:pPr>
            <a:r>
              <a:rPr b="1" lang="es" sz="1300">
                <a:solidFill>
                  <a:schemeClr val="lt2"/>
                </a:solidFill>
                <a:latin typeface="Roboto"/>
                <a:ea typeface="Roboto"/>
                <a:cs typeface="Roboto"/>
                <a:sym typeface="Roboto"/>
              </a:rPr>
              <a:t>Recursos limitados e incertidumbre del financiamiento</a:t>
            </a:r>
            <a:endParaRPr b="1" sz="1300">
              <a:solidFill>
                <a:schemeClr val="lt2"/>
              </a:solidFill>
              <a:latin typeface="Roboto"/>
              <a:ea typeface="Roboto"/>
              <a:cs typeface="Roboto"/>
              <a:sym typeface="Roboto"/>
            </a:endParaRPr>
          </a:p>
          <a:p>
            <a:pPr indent="-311150" lvl="0" marL="457200" rtl="0" algn="l">
              <a:spcBef>
                <a:spcPts val="0"/>
              </a:spcBef>
              <a:spcAft>
                <a:spcPts val="0"/>
              </a:spcAft>
              <a:buClr>
                <a:schemeClr val="lt2"/>
              </a:buClr>
              <a:buSzPts val="1300"/>
              <a:buFont typeface="Roboto"/>
              <a:buChar char="●"/>
            </a:pPr>
            <a:r>
              <a:rPr b="1" lang="es" sz="1300">
                <a:solidFill>
                  <a:schemeClr val="lt2"/>
                </a:solidFill>
                <a:latin typeface="Roboto"/>
                <a:ea typeface="Roboto"/>
                <a:cs typeface="Roboto"/>
                <a:sym typeface="Roboto"/>
              </a:rPr>
              <a:t>Necesidad de descentralización de las iniciativas</a:t>
            </a:r>
            <a:endParaRPr sz="1800">
              <a:solidFill>
                <a:schemeClr val="lt2"/>
              </a:solidFill>
              <a:latin typeface="Roboto"/>
              <a:ea typeface="Roboto"/>
              <a:cs typeface="Roboto"/>
              <a:sym typeface="Roboto"/>
            </a:endParaRPr>
          </a:p>
        </p:txBody>
      </p:sp>
      <p:sp>
        <p:nvSpPr>
          <p:cNvPr id="208" name="Google Shape;208;p26"/>
          <p:cNvSpPr txBox="1"/>
          <p:nvPr/>
        </p:nvSpPr>
        <p:spPr>
          <a:xfrm>
            <a:off x="5290300" y="2711225"/>
            <a:ext cx="35076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300">
                <a:solidFill>
                  <a:schemeClr val="dk1"/>
                </a:solidFill>
                <a:latin typeface="Roboto"/>
                <a:ea typeface="Roboto"/>
                <a:cs typeface="Roboto"/>
                <a:sym typeface="Roboto"/>
              </a:rPr>
              <a:t>“[...] todavía </a:t>
            </a:r>
            <a:r>
              <a:rPr b="1" lang="es" sz="1300">
                <a:solidFill>
                  <a:schemeClr val="dk1"/>
                </a:solidFill>
                <a:latin typeface="Roboto"/>
                <a:ea typeface="Roboto"/>
                <a:cs typeface="Roboto"/>
                <a:sym typeface="Roboto"/>
              </a:rPr>
              <a:t>se tiene el estereotipo del hombre fuerte</a:t>
            </a:r>
            <a:r>
              <a:rPr lang="es" sz="1300">
                <a:solidFill>
                  <a:schemeClr val="dk1"/>
                </a:solidFill>
                <a:latin typeface="Roboto"/>
                <a:ea typeface="Roboto"/>
                <a:cs typeface="Roboto"/>
                <a:sym typeface="Roboto"/>
              </a:rPr>
              <a:t>, cuando se dio la intervención Hombres por la igualdad, hubo bastante controversia en el ejército, nos insultaron porque no estaban sensibilizados con el tema, simplemente </a:t>
            </a:r>
            <a:r>
              <a:rPr b="1" lang="es" sz="1300">
                <a:solidFill>
                  <a:schemeClr val="dk1"/>
                </a:solidFill>
                <a:latin typeface="Roboto"/>
                <a:ea typeface="Roboto"/>
                <a:cs typeface="Roboto"/>
                <a:sym typeface="Roboto"/>
              </a:rPr>
              <a:t>veían el color [rosado] y dijeron “no, cómo es posible”</a:t>
            </a:r>
            <a:r>
              <a:rPr lang="es" sz="1300">
                <a:solidFill>
                  <a:schemeClr val="dk1"/>
                </a:solidFill>
                <a:latin typeface="Roboto"/>
                <a:ea typeface="Roboto"/>
                <a:cs typeface="Roboto"/>
                <a:sym typeface="Roboto"/>
              </a:rPr>
              <a:t>” (Psicólogo, Programa Hombres por la Igualdad del CEM) </a:t>
            </a:r>
            <a:r>
              <a:rPr lang="es" sz="1100"/>
              <a:t> </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7"/>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a:t>Lecciones aprendidas</a:t>
            </a:r>
            <a:endParaRPr b="1"/>
          </a:p>
        </p:txBody>
      </p:sp>
      <p:sp>
        <p:nvSpPr>
          <p:cNvPr id="214" name="Google Shape;214;p27"/>
          <p:cNvSpPr txBox="1"/>
          <p:nvPr/>
        </p:nvSpPr>
        <p:spPr>
          <a:xfrm>
            <a:off x="299950" y="1258325"/>
            <a:ext cx="6119700" cy="3364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lt2"/>
              </a:buClr>
              <a:buSzPts val="1800"/>
              <a:buFont typeface="Roboto"/>
              <a:buChar char="●"/>
            </a:pPr>
            <a:r>
              <a:rPr b="1" lang="es" sz="1800">
                <a:solidFill>
                  <a:schemeClr val="lt2"/>
                </a:solidFill>
                <a:latin typeface="Roboto"/>
                <a:ea typeface="Roboto"/>
                <a:cs typeface="Roboto"/>
                <a:sym typeface="Roboto"/>
              </a:rPr>
              <a:t>Destacar la importancia de sensibilizar y psicoeducar sobre género y violencia dentro y fuera de instituciones </a:t>
            </a:r>
            <a:r>
              <a:rPr lang="es" sz="1800">
                <a:solidFill>
                  <a:schemeClr val="lt2"/>
                </a:solidFill>
                <a:latin typeface="Roboto"/>
                <a:ea typeface="Roboto"/>
                <a:cs typeface="Roboto"/>
                <a:sym typeface="Roboto"/>
              </a:rPr>
              <a:t>→ derribar creencias culturales</a:t>
            </a:r>
            <a:endParaRPr sz="1800">
              <a:solidFill>
                <a:schemeClr val="lt2"/>
              </a:solidFill>
              <a:latin typeface="Roboto"/>
              <a:ea typeface="Roboto"/>
              <a:cs typeface="Roboto"/>
              <a:sym typeface="Roboto"/>
            </a:endParaRPr>
          </a:p>
          <a:p>
            <a:pPr indent="-342900" lvl="0" marL="457200" rtl="0" algn="l">
              <a:spcBef>
                <a:spcPts val="0"/>
              </a:spcBef>
              <a:spcAft>
                <a:spcPts val="0"/>
              </a:spcAft>
              <a:buClr>
                <a:schemeClr val="lt2"/>
              </a:buClr>
              <a:buSzPts val="1800"/>
              <a:buFont typeface="Roboto"/>
              <a:buChar char="●"/>
            </a:pPr>
            <a:r>
              <a:rPr b="1" lang="es" sz="1800">
                <a:solidFill>
                  <a:schemeClr val="lt2"/>
                </a:solidFill>
                <a:latin typeface="Roboto"/>
                <a:ea typeface="Roboto"/>
                <a:cs typeface="Roboto"/>
                <a:sym typeface="Roboto"/>
              </a:rPr>
              <a:t>Continuidad y fortalecimiento del trabajo en red→ </a:t>
            </a:r>
            <a:r>
              <a:rPr lang="es" sz="1800">
                <a:solidFill>
                  <a:schemeClr val="lt2"/>
                </a:solidFill>
                <a:latin typeface="Roboto"/>
                <a:ea typeface="Roboto"/>
                <a:cs typeface="Roboto"/>
                <a:sym typeface="Roboto"/>
              </a:rPr>
              <a:t>fortalecer habilidades de comunicación de necesidades y abordar múltiples causas para la VG.</a:t>
            </a:r>
            <a:endParaRPr sz="1800">
              <a:solidFill>
                <a:schemeClr val="lt2"/>
              </a:solidFill>
              <a:latin typeface="Roboto"/>
              <a:ea typeface="Roboto"/>
              <a:cs typeface="Roboto"/>
              <a:sym typeface="Roboto"/>
            </a:endParaRPr>
          </a:p>
          <a:p>
            <a:pPr indent="-342900" lvl="0" marL="457200" rtl="0" algn="l">
              <a:spcBef>
                <a:spcPts val="0"/>
              </a:spcBef>
              <a:spcAft>
                <a:spcPts val="0"/>
              </a:spcAft>
              <a:buClr>
                <a:schemeClr val="lt2"/>
              </a:buClr>
              <a:buSzPts val="1800"/>
              <a:buFont typeface="Roboto"/>
              <a:buChar char="●"/>
            </a:pPr>
            <a:r>
              <a:rPr b="1" lang="es" sz="1800">
                <a:solidFill>
                  <a:schemeClr val="lt2"/>
                </a:solidFill>
                <a:latin typeface="Roboto"/>
                <a:ea typeface="Roboto"/>
                <a:cs typeface="Roboto"/>
                <a:sym typeface="Roboto"/>
              </a:rPr>
              <a:t>Sostener y replicar intervenciones que fomenten redes de apoyo</a:t>
            </a:r>
            <a:r>
              <a:rPr lang="es" sz="1800">
                <a:solidFill>
                  <a:schemeClr val="lt2"/>
                </a:solidFill>
                <a:latin typeface="Roboto"/>
                <a:ea typeface="Roboto"/>
                <a:cs typeface="Roboto"/>
                <a:sym typeface="Roboto"/>
              </a:rPr>
              <a:t>→ métodos participativos, empoderamiento social</a:t>
            </a:r>
            <a:endParaRPr sz="1800">
              <a:solidFill>
                <a:schemeClr val="lt2"/>
              </a:solidFill>
              <a:latin typeface="Roboto"/>
              <a:ea typeface="Roboto"/>
              <a:cs typeface="Roboto"/>
              <a:sym typeface="Roboto"/>
            </a:endParaRPr>
          </a:p>
          <a:p>
            <a:pPr indent="-342900" lvl="0" marL="457200" rtl="0" algn="l">
              <a:spcBef>
                <a:spcPts val="0"/>
              </a:spcBef>
              <a:spcAft>
                <a:spcPts val="0"/>
              </a:spcAft>
              <a:buClr>
                <a:schemeClr val="lt2"/>
              </a:buClr>
              <a:buSzPts val="1800"/>
              <a:buFont typeface="Roboto"/>
              <a:buChar char="●"/>
            </a:pPr>
            <a:r>
              <a:rPr b="1" lang="es" sz="1800">
                <a:solidFill>
                  <a:schemeClr val="lt2"/>
                </a:solidFill>
                <a:latin typeface="Roboto"/>
                <a:ea typeface="Roboto"/>
                <a:cs typeface="Roboto"/>
                <a:sym typeface="Roboto"/>
              </a:rPr>
              <a:t>Propósito de escalamiento (y el reto de sostener la calidad) → </a:t>
            </a:r>
            <a:r>
              <a:rPr lang="es" sz="1800">
                <a:solidFill>
                  <a:schemeClr val="lt2"/>
                </a:solidFill>
                <a:latin typeface="Roboto"/>
                <a:ea typeface="Roboto"/>
                <a:cs typeface="Roboto"/>
                <a:sym typeface="Roboto"/>
              </a:rPr>
              <a:t>no sin acceso óptimo a recursos</a:t>
            </a:r>
            <a:endParaRPr sz="1800">
              <a:solidFill>
                <a:schemeClr val="lt2"/>
              </a:solidFill>
              <a:latin typeface="Roboto"/>
              <a:ea typeface="Roboto"/>
              <a:cs typeface="Roboto"/>
              <a:sym typeface="Roboto"/>
            </a:endParaRPr>
          </a:p>
        </p:txBody>
      </p:sp>
      <p:pic>
        <p:nvPicPr>
          <p:cNvPr id="215" name="Google Shape;215;p27"/>
          <p:cNvPicPr preferRelativeResize="0"/>
          <p:nvPr/>
        </p:nvPicPr>
        <p:blipFill>
          <a:blip r:embed="rId3">
            <a:alphaModFix/>
          </a:blip>
          <a:stretch>
            <a:fillRect/>
          </a:stretch>
        </p:blipFill>
        <p:spPr>
          <a:xfrm>
            <a:off x="6341300" y="847150"/>
            <a:ext cx="2684074" cy="1770550"/>
          </a:xfrm>
          <a:prstGeom prst="rect">
            <a:avLst/>
          </a:prstGeom>
          <a:noFill/>
          <a:ln>
            <a:noFill/>
          </a:ln>
        </p:spPr>
      </p:pic>
      <p:pic>
        <p:nvPicPr>
          <p:cNvPr id="216" name="Google Shape;216;p27"/>
          <p:cNvPicPr preferRelativeResize="0"/>
          <p:nvPr/>
        </p:nvPicPr>
        <p:blipFill rotWithShape="1">
          <a:blip r:embed="rId4">
            <a:alphaModFix/>
          </a:blip>
          <a:srcRect b="0" l="20188" r="20206" t="0"/>
          <a:stretch/>
        </p:blipFill>
        <p:spPr>
          <a:xfrm>
            <a:off x="6402299" y="2760875"/>
            <a:ext cx="2562089" cy="1770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8"/>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s"/>
              <a:t>Ideas finales…</a:t>
            </a:r>
            <a:endParaRPr/>
          </a:p>
        </p:txBody>
      </p:sp>
      <p:sp>
        <p:nvSpPr>
          <p:cNvPr id="222" name="Google Shape;222;p28"/>
          <p:cNvSpPr txBox="1"/>
          <p:nvPr>
            <p:ph idx="4294967295"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Clr>
                <a:schemeClr val="dk1"/>
              </a:buClr>
              <a:buSzPts val="1100"/>
              <a:buFont typeface="Arial"/>
              <a:buNone/>
            </a:pPr>
            <a:r>
              <a:rPr lang="es" sz="1100">
                <a:solidFill>
                  <a:schemeClr val="dk1"/>
                </a:solidFill>
              </a:rPr>
              <a:t>·</a:t>
            </a:r>
            <a:r>
              <a:rPr lang="es" sz="700">
                <a:solidFill>
                  <a:schemeClr val="dk1"/>
                </a:solidFill>
                <a:latin typeface="Times New Roman"/>
                <a:ea typeface="Times New Roman"/>
                <a:cs typeface="Times New Roman"/>
                <a:sym typeface="Times New Roman"/>
              </a:rPr>
              <a:t>   </a:t>
            </a:r>
            <a:endParaRPr sz="1100">
              <a:solidFill>
                <a:schemeClr val="dk1"/>
              </a:solidFill>
              <a:highlight>
                <a:srgbClr val="00FF00"/>
              </a:highlight>
            </a:endParaRPr>
          </a:p>
          <a:p>
            <a:pPr indent="0" lvl="0" marL="0" rtl="0" algn="l">
              <a:spcBef>
                <a:spcPts val="1000"/>
              </a:spcBef>
              <a:spcAft>
                <a:spcPts val="1200"/>
              </a:spcAft>
              <a:buNone/>
            </a:pPr>
            <a:r>
              <a:t/>
            </a:r>
            <a:endParaRPr/>
          </a:p>
        </p:txBody>
      </p:sp>
      <p:sp>
        <p:nvSpPr>
          <p:cNvPr id="223" name="Google Shape;223;p28"/>
          <p:cNvSpPr txBox="1"/>
          <p:nvPr/>
        </p:nvSpPr>
        <p:spPr>
          <a:xfrm>
            <a:off x="471900" y="1093700"/>
            <a:ext cx="4264500" cy="3657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Clr>
                <a:schemeClr val="lt2"/>
              </a:buClr>
              <a:buSzPts val="1800"/>
              <a:buFont typeface="Roboto"/>
              <a:buChar char="●"/>
            </a:pPr>
            <a:r>
              <a:rPr lang="es" sz="1800">
                <a:solidFill>
                  <a:schemeClr val="lt2"/>
                </a:solidFill>
                <a:latin typeface="Roboto"/>
                <a:ea typeface="Roboto"/>
                <a:cs typeface="Roboto"/>
                <a:sym typeface="Roboto"/>
              </a:rPr>
              <a:t>Violencia, </a:t>
            </a:r>
            <a:r>
              <a:rPr lang="es" sz="1800">
                <a:solidFill>
                  <a:schemeClr val="lt2"/>
                </a:solidFill>
                <a:latin typeface="Roboto"/>
                <a:ea typeface="Roboto"/>
                <a:cs typeface="Roboto"/>
                <a:sym typeface="Roboto"/>
              </a:rPr>
              <a:t>estructural</a:t>
            </a:r>
            <a:r>
              <a:rPr lang="es" sz="1800">
                <a:solidFill>
                  <a:schemeClr val="lt2"/>
                </a:solidFill>
                <a:latin typeface="Roboto"/>
                <a:ea typeface="Roboto"/>
                <a:cs typeface="Roboto"/>
                <a:sym typeface="Roboto"/>
              </a:rPr>
              <a:t> patriarcales y el trabajo con masculinidades </a:t>
            </a:r>
            <a:endParaRPr sz="1800">
              <a:solidFill>
                <a:schemeClr val="lt2"/>
              </a:solidFill>
              <a:latin typeface="Roboto"/>
              <a:ea typeface="Roboto"/>
              <a:cs typeface="Roboto"/>
              <a:sym typeface="Roboto"/>
            </a:endParaRPr>
          </a:p>
          <a:p>
            <a:pPr indent="-342900" lvl="0" marL="457200" rtl="0" algn="l">
              <a:lnSpc>
                <a:spcPct val="115000"/>
              </a:lnSpc>
              <a:spcBef>
                <a:spcPts val="0"/>
              </a:spcBef>
              <a:spcAft>
                <a:spcPts val="0"/>
              </a:spcAft>
              <a:buClr>
                <a:schemeClr val="lt2"/>
              </a:buClr>
              <a:buSzPts val="1800"/>
              <a:buFont typeface="Roboto"/>
              <a:buChar char="●"/>
            </a:pPr>
            <a:r>
              <a:rPr lang="es" sz="1800">
                <a:solidFill>
                  <a:schemeClr val="lt2"/>
                </a:solidFill>
                <a:latin typeface="Roboto"/>
                <a:ea typeface="Roboto"/>
                <a:cs typeface="Roboto"/>
                <a:sym typeface="Roboto"/>
              </a:rPr>
              <a:t> Desconfianza institucional ¿cómo se genera confianza con las instituciones? </a:t>
            </a:r>
            <a:endParaRPr sz="1800">
              <a:solidFill>
                <a:schemeClr val="lt2"/>
              </a:solidFill>
              <a:latin typeface="Roboto"/>
              <a:ea typeface="Roboto"/>
              <a:cs typeface="Roboto"/>
              <a:sym typeface="Roboto"/>
            </a:endParaRPr>
          </a:p>
          <a:p>
            <a:pPr indent="-342900" lvl="0" marL="457200" rtl="0" algn="l">
              <a:lnSpc>
                <a:spcPct val="115000"/>
              </a:lnSpc>
              <a:spcBef>
                <a:spcPts val="0"/>
              </a:spcBef>
              <a:spcAft>
                <a:spcPts val="0"/>
              </a:spcAft>
              <a:buClr>
                <a:schemeClr val="lt2"/>
              </a:buClr>
              <a:buSzPts val="1800"/>
              <a:buFont typeface="Roboto"/>
              <a:buChar char="●"/>
            </a:pPr>
            <a:r>
              <a:rPr lang="es" sz="1800">
                <a:solidFill>
                  <a:schemeClr val="lt2"/>
                </a:solidFill>
                <a:latin typeface="Roboto"/>
                <a:ea typeface="Roboto"/>
                <a:cs typeface="Roboto"/>
                <a:sym typeface="Roboto"/>
              </a:rPr>
              <a:t>Vulnerabilidad de las usuarias→ rutas para prevenir la deserción</a:t>
            </a:r>
            <a:endParaRPr sz="1800">
              <a:solidFill>
                <a:schemeClr val="lt2"/>
              </a:solidFill>
              <a:latin typeface="Roboto"/>
              <a:ea typeface="Roboto"/>
              <a:cs typeface="Roboto"/>
              <a:sym typeface="Roboto"/>
            </a:endParaRPr>
          </a:p>
          <a:p>
            <a:pPr indent="-342900" lvl="0" marL="457200" rtl="0" algn="l">
              <a:lnSpc>
                <a:spcPct val="115000"/>
              </a:lnSpc>
              <a:spcBef>
                <a:spcPts val="0"/>
              </a:spcBef>
              <a:spcAft>
                <a:spcPts val="0"/>
              </a:spcAft>
              <a:buClr>
                <a:schemeClr val="lt2"/>
              </a:buClr>
              <a:buSzPts val="1800"/>
              <a:buFont typeface="Roboto"/>
              <a:buChar char="●"/>
            </a:pPr>
            <a:r>
              <a:rPr lang="es" sz="1800">
                <a:solidFill>
                  <a:schemeClr val="lt2"/>
                </a:solidFill>
                <a:latin typeface="Roboto"/>
                <a:ea typeface="Roboto"/>
                <a:cs typeface="Roboto"/>
                <a:sym typeface="Roboto"/>
              </a:rPr>
              <a:t>Trata de personas  </a:t>
            </a:r>
            <a:endParaRPr sz="1800">
              <a:solidFill>
                <a:schemeClr val="lt2"/>
              </a:solidFill>
              <a:latin typeface="Roboto"/>
              <a:ea typeface="Roboto"/>
              <a:cs typeface="Roboto"/>
              <a:sym typeface="Roboto"/>
            </a:endParaRPr>
          </a:p>
        </p:txBody>
      </p:sp>
      <p:pic>
        <p:nvPicPr>
          <p:cNvPr id="224" name="Google Shape;224;p28"/>
          <p:cNvPicPr preferRelativeResize="0"/>
          <p:nvPr/>
        </p:nvPicPr>
        <p:blipFill>
          <a:blip r:embed="rId3">
            <a:alphaModFix/>
          </a:blip>
          <a:stretch>
            <a:fillRect/>
          </a:stretch>
        </p:blipFill>
        <p:spPr>
          <a:xfrm>
            <a:off x="5372702" y="1494200"/>
            <a:ext cx="3235822" cy="2155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9"/>
          <p:cNvSpPr txBox="1"/>
          <p:nvPr>
            <p:ph type="title"/>
          </p:nvPr>
        </p:nvSpPr>
        <p:spPr>
          <a:xfrm>
            <a:off x="460950" y="801750"/>
            <a:ext cx="8222100" cy="3540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sz="2266"/>
              <a:t>¡Gracias!</a:t>
            </a:r>
            <a:endParaRPr b="1" sz="2266"/>
          </a:p>
          <a:p>
            <a:pPr indent="0" lvl="0" marL="0" rtl="0" algn="l">
              <a:spcBef>
                <a:spcPts val="0"/>
              </a:spcBef>
              <a:spcAft>
                <a:spcPts val="0"/>
              </a:spcAft>
              <a:buNone/>
            </a:pPr>
            <a:r>
              <a:t/>
            </a:r>
            <a:endParaRPr sz="2266"/>
          </a:p>
          <a:p>
            <a:pPr indent="0" lvl="0" marL="0" rtl="0" algn="l">
              <a:spcBef>
                <a:spcPts val="0"/>
              </a:spcBef>
              <a:spcAft>
                <a:spcPts val="0"/>
              </a:spcAft>
              <a:buNone/>
            </a:pPr>
            <a:r>
              <a:rPr lang="es" sz="2266"/>
              <a:t>Contacto:</a:t>
            </a:r>
            <a:endParaRPr sz="2266"/>
          </a:p>
          <a:p>
            <a:pPr indent="0" lvl="0" marL="0" rtl="0" algn="l">
              <a:spcBef>
                <a:spcPts val="0"/>
              </a:spcBef>
              <a:spcAft>
                <a:spcPts val="0"/>
              </a:spcAft>
              <a:buNone/>
            </a:pPr>
            <a:r>
              <a:t/>
            </a:r>
            <a:endParaRPr sz="2266"/>
          </a:p>
          <a:p>
            <a:pPr indent="0" lvl="0" marL="0" rtl="0" algn="l">
              <a:spcBef>
                <a:spcPts val="0"/>
              </a:spcBef>
              <a:spcAft>
                <a:spcPts val="0"/>
              </a:spcAft>
              <a:buNone/>
            </a:pPr>
            <a:r>
              <a:rPr lang="es" sz="2266"/>
              <a:t>Maria Grazia Erausquin -</a:t>
            </a:r>
            <a:endParaRPr sz="2266"/>
          </a:p>
          <a:p>
            <a:pPr indent="0" lvl="0" marL="0" rtl="0" algn="l">
              <a:spcBef>
                <a:spcPts val="0"/>
              </a:spcBef>
              <a:spcAft>
                <a:spcPts val="0"/>
              </a:spcAft>
              <a:buNone/>
            </a:pPr>
            <a:r>
              <a:rPr lang="es" sz="2266" u="sng">
                <a:solidFill>
                  <a:schemeClr val="hlink"/>
                </a:solidFill>
                <a:hlinkClick r:id="rId3"/>
              </a:rPr>
              <a:t>maria.erausquin@uarm.pe</a:t>
            </a:r>
            <a:endParaRPr sz="2266"/>
          </a:p>
          <a:p>
            <a:pPr indent="0" lvl="0" marL="0" rtl="0" algn="l">
              <a:spcBef>
                <a:spcPts val="0"/>
              </a:spcBef>
              <a:spcAft>
                <a:spcPts val="0"/>
              </a:spcAft>
              <a:buNone/>
            </a:pPr>
            <a:r>
              <a:t/>
            </a:r>
            <a:endParaRPr/>
          </a:p>
        </p:txBody>
      </p:sp>
      <p:pic>
        <p:nvPicPr>
          <p:cNvPr id="230" name="Google Shape;230;p29"/>
          <p:cNvPicPr preferRelativeResize="0"/>
          <p:nvPr/>
        </p:nvPicPr>
        <p:blipFill rotWithShape="1">
          <a:blip r:embed="rId4">
            <a:alphaModFix amt="92000"/>
          </a:blip>
          <a:srcRect b="67591" l="78771" r="6522" t="20318"/>
          <a:stretch/>
        </p:blipFill>
        <p:spPr>
          <a:xfrm>
            <a:off x="4513375" y="2479750"/>
            <a:ext cx="1582126" cy="86697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s"/>
              <a:t>El punto de partida</a:t>
            </a:r>
            <a:endParaRPr/>
          </a:p>
        </p:txBody>
      </p:sp>
      <p:pic>
        <p:nvPicPr>
          <p:cNvPr id="78" name="Google Shape;78;p14"/>
          <p:cNvPicPr preferRelativeResize="0"/>
          <p:nvPr/>
        </p:nvPicPr>
        <p:blipFill>
          <a:blip r:embed="rId3">
            <a:alphaModFix/>
          </a:blip>
          <a:stretch>
            <a:fillRect/>
          </a:stretch>
        </p:blipFill>
        <p:spPr>
          <a:xfrm>
            <a:off x="633400" y="1297925"/>
            <a:ext cx="3155275" cy="3155275"/>
          </a:xfrm>
          <a:prstGeom prst="rect">
            <a:avLst/>
          </a:prstGeom>
          <a:noFill/>
          <a:ln cap="flat" cmpd="sng" w="19050">
            <a:solidFill>
              <a:schemeClr val="dk2"/>
            </a:solidFill>
            <a:prstDash val="solid"/>
            <a:round/>
            <a:headEnd len="sm" w="sm" type="none"/>
            <a:tailEnd len="sm" w="sm" type="none"/>
          </a:ln>
        </p:spPr>
      </p:pic>
      <p:sp>
        <p:nvSpPr>
          <p:cNvPr id="79" name="Google Shape;79;p14"/>
          <p:cNvSpPr/>
          <p:nvPr/>
        </p:nvSpPr>
        <p:spPr>
          <a:xfrm>
            <a:off x="2993425" y="4034125"/>
            <a:ext cx="491100" cy="467700"/>
          </a:xfrm>
          <a:prstGeom prst="ellipse">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80" name="Google Shape;80;p14"/>
          <p:cNvPicPr preferRelativeResize="0"/>
          <p:nvPr/>
        </p:nvPicPr>
        <p:blipFill>
          <a:blip r:embed="rId4">
            <a:alphaModFix/>
          </a:blip>
          <a:stretch>
            <a:fillRect/>
          </a:stretch>
        </p:blipFill>
        <p:spPr>
          <a:xfrm>
            <a:off x="5148275" y="1792750"/>
            <a:ext cx="2846350" cy="1932577"/>
          </a:xfrm>
          <a:prstGeom prst="rect">
            <a:avLst/>
          </a:prstGeom>
          <a:noFill/>
          <a:ln>
            <a:noFill/>
          </a:ln>
        </p:spPr>
      </p:pic>
      <p:sp>
        <p:nvSpPr>
          <p:cNvPr id="81" name="Google Shape;81;p14"/>
          <p:cNvSpPr/>
          <p:nvPr/>
        </p:nvSpPr>
        <p:spPr>
          <a:xfrm>
            <a:off x="5109850" y="1759288"/>
            <a:ext cx="2923200" cy="19995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cxnSp>
        <p:nvCxnSpPr>
          <p:cNvPr id="82" name="Google Shape;82;p14"/>
          <p:cNvCxnSpPr>
            <a:stCxn id="79" idx="0"/>
          </p:cNvCxnSpPr>
          <p:nvPr/>
        </p:nvCxnSpPr>
        <p:spPr>
          <a:xfrm flipH="1" rot="10800000">
            <a:off x="3238975" y="1753825"/>
            <a:ext cx="1859400" cy="2280300"/>
          </a:xfrm>
          <a:prstGeom prst="straightConnector1">
            <a:avLst/>
          </a:prstGeom>
          <a:noFill/>
          <a:ln cap="flat" cmpd="sng" w="9525">
            <a:solidFill>
              <a:srgbClr val="000000"/>
            </a:solidFill>
            <a:prstDash val="solid"/>
            <a:round/>
            <a:headEnd len="med" w="med" type="none"/>
            <a:tailEnd len="med" w="med" type="none"/>
          </a:ln>
        </p:spPr>
      </p:cxnSp>
      <p:cxnSp>
        <p:nvCxnSpPr>
          <p:cNvPr id="83" name="Google Shape;83;p14"/>
          <p:cNvCxnSpPr/>
          <p:nvPr/>
        </p:nvCxnSpPr>
        <p:spPr>
          <a:xfrm flipH="1" rot="10800000">
            <a:off x="3484525" y="3753475"/>
            <a:ext cx="1660500" cy="514500"/>
          </a:xfrm>
          <a:prstGeom prst="straightConnector1">
            <a:avLst/>
          </a:prstGeom>
          <a:noFill/>
          <a:ln cap="flat" cmpd="sng" w="9525">
            <a:solidFill>
              <a:srgbClr val="000000"/>
            </a:solidFill>
            <a:prstDash val="solid"/>
            <a:round/>
            <a:headEnd len="med" w="med" type="none"/>
            <a:tailEnd len="med" w="med" type="none"/>
          </a:ln>
        </p:spPr>
      </p:cxnSp>
      <p:sp>
        <p:nvSpPr>
          <p:cNvPr id="84" name="Google Shape;84;p14"/>
          <p:cNvSpPr txBox="1"/>
          <p:nvPr/>
        </p:nvSpPr>
        <p:spPr>
          <a:xfrm>
            <a:off x="5071450" y="1138225"/>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t>Triple Frontera Andina </a:t>
            </a:r>
            <a:r>
              <a:rPr lang="es"/>
              <a:t>(Bolivia-Chile-Perú)</a:t>
            </a:r>
            <a:endParaRPr/>
          </a:p>
        </p:txBody>
      </p:sp>
      <p:sp>
        <p:nvSpPr>
          <p:cNvPr id="85" name="Google Shape;85;p14"/>
          <p:cNvSpPr txBox="1"/>
          <p:nvPr/>
        </p:nvSpPr>
        <p:spPr>
          <a:xfrm>
            <a:off x="5109850" y="3764275"/>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t>Región (provincia): Tacna</a:t>
            </a:r>
            <a:endParaRPr b="1"/>
          </a:p>
          <a:p>
            <a:pPr indent="0" lvl="0" marL="0" rtl="0" algn="ctr">
              <a:spcBef>
                <a:spcPts val="0"/>
              </a:spcBef>
              <a:spcAft>
                <a:spcPts val="0"/>
              </a:spcAft>
              <a:buNone/>
            </a:pPr>
            <a:r>
              <a:rPr b="1" lang="es"/>
              <a:t>Distrito: ciudad de Tacna</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s"/>
              <a:t>Contextualizando la violencia de género en Tacna</a:t>
            </a:r>
            <a:endParaRPr/>
          </a:p>
        </p:txBody>
      </p:sp>
      <p:grpSp>
        <p:nvGrpSpPr>
          <p:cNvPr id="91" name="Google Shape;91;p15"/>
          <p:cNvGrpSpPr/>
          <p:nvPr/>
        </p:nvGrpSpPr>
        <p:grpSpPr>
          <a:xfrm>
            <a:off x="4161567" y="677103"/>
            <a:ext cx="4036590" cy="3941676"/>
            <a:chOff x="2256567" y="677103"/>
            <a:chExt cx="4036590" cy="3941676"/>
          </a:xfrm>
        </p:grpSpPr>
        <p:sp>
          <p:nvSpPr>
            <p:cNvPr id="92" name="Google Shape;92;p15"/>
            <p:cNvSpPr/>
            <p:nvPr/>
          </p:nvSpPr>
          <p:spPr>
            <a:xfrm rot="-6597333">
              <a:off x="4296826" y="3950027"/>
              <a:ext cx="586303" cy="586303"/>
            </a:xfrm>
            <a:prstGeom prst="ellipse">
              <a:avLst/>
            </a:prstGeom>
            <a:solidFill>
              <a:srgbClr val="83E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rot="-6599386">
              <a:off x="2318596" y="1407533"/>
              <a:ext cx="440541" cy="440541"/>
            </a:xfrm>
            <a:prstGeom prst="ellipse">
              <a:avLst/>
            </a:prstGeom>
            <a:solidFill>
              <a:srgbClr val="83E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rot="-6598839">
              <a:off x="2887641" y="2346984"/>
              <a:ext cx="1199287" cy="1199287"/>
            </a:xfrm>
            <a:prstGeom prst="ellipse">
              <a:avLst/>
            </a:prstGeom>
            <a:solidFill>
              <a:srgbClr val="83E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rot="-6598620">
              <a:off x="4374916" y="913763"/>
              <a:ext cx="1681581" cy="1681581"/>
            </a:xfrm>
            <a:prstGeom prst="ellipse">
              <a:avLst/>
            </a:prstGeom>
            <a:solidFill>
              <a:srgbClr val="83E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rot="-6597866">
              <a:off x="2661829" y="2208216"/>
              <a:ext cx="629106" cy="629106"/>
            </a:xfrm>
            <a:prstGeom prst="ellipse">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rot="-6597701">
              <a:off x="3267625" y="1113818"/>
              <a:ext cx="274172" cy="274172"/>
            </a:xfrm>
            <a:prstGeom prst="ellipse">
              <a:avLst/>
            </a:prstGeom>
            <a:solidFill>
              <a:srgbClr val="83E3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 name="Google Shape;98;p15"/>
          <p:cNvGrpSpPr/>
          <p:nvPr/>
        </p:nvGrpSpPr>
        <p:grpSpPr>
          <a:xfrm>
            <a:off x="6352194" y="1815766"/>
            <a:ext cx="2440200" cy="2440200"/>
            <a:chOff x="4447194" y="1815766"/>
            <a:chExt cx="2440200" cy="2440200"/>
          </a:xfrm>
        </p:grpSpPr>
        <p:sp>
          <p:nvSpPr>
            <p:cNvPr id="99" name="Google Shape;99;p15"/>
            <p:cNvSpPr/>
            <p:nvPr/>
          </p:nvSpPr>
          <p:spPr>
            <a:xfrm>
              <a:off x="4447194" y="1815766"/>
              <a:ext cx="2440200" cy="2440200"/>
            </a:xfrm>
            <a:prstGeom prst="ellipse">
              <a:avLst/>
            </a:prstGeom>
            <a:solidFill>
              <a:srgbClr val="155B5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txBox="1"/>
            <p:nvPr/>
          </p:nvSpPr>
          <p:spPr>
            <a:xfrm>
              <a:off x="4735950" y="2504275"/>
              <a:ext cx="1862700" cy="116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rgbClr val="FFFFFF"/>
                  </a:solidFill>
                  <a:latin typeface="Roboto"/>
                  <a:ea typeface="Roboto"/>
                  <a:cs typeface="Roboto"/>
                  <a:sym typeface="Roboto"/>
                </a:rPr>
                <a:t>Violencia familiar en región Tacna: 53.8%</a:t>
              </a:r>
              <a:endParaRPr sz="1200">
                <a:solidFill>
                  <a:srgbClr val="FFFFFF"/>
                </a:solidFill>
                <a:latin typeface="Roboto"/>
                <a:ea typeface="Roboto"/>
                <a:cs typeface="Roboto"/>
                <a:sym typeface="Roboto"/>
              </a:endParaRPr>
            </a:p>
            <a:p>
              <a:pPr indent="0" lvl="0" marL="0" rtl="0" algn="ctr">
                <a:spcBef>
                  <a:spcPts val="0"/>
                </a:spcBef>
                <a:spcAft>
                  <a:spcPts val="0"/>
                </a:spcAft>
                <a:buNone/>
              </a:pPr>
              <a:r>
                <a:rPr lang="es" sz="1200">
                  <a:solidFill>
                    <a:srgbClr val="FFFFFF"/>
                  </a:solidFill>
                  <a:latin typeface="Roboto"/>
                  <a:ea typeface="Roboto"/>
                  <a:cs typeface="Roboto"/>
                  <a:sym typeface="Roboto"/>
                </a:rPr>
                <a:t>(15 a 49 años)</a:t>
              </a:r>
              <a:endParaRPr sz="1200">
                <a:solidFill>
                  <a:srgbClr val="FFFFFF"/>
                </a:solidFill>
                <a:latin typeface="Roboto"/>
                <a:ea typeface="Roboto"/>
                <a:cs typeface="Roboto"/>
                <a:sym typeface="Roboto"/>
              </a:endParaRPr>
            </a:p>
          </p:txBody>
        </p:sp>
      </p:grpSp>
      <p:grpSp>
        <p:nvGrpSpPr>
          <p:cNvPr id="101" name="Google Shape;101;p15"/>
          <p:cNvGrpSpPr/>
          <p:nvPr/>
        </p:nvGrpSpPr>
        <p:grpSpPr>
          <a:xfrm>
            <a:off x="5471937" y="1374053"/>
            <a:ext cx="1423800" cy="1423800"/>
            <a:chOff x="3490737" y="1374053"/>
            <a:chExt cx="1423800" cy="1423800"/>
          </a:xfrm>
        </p:grpSpPr>
        <p:sp>
          <p:nvSpPr>
            <p:cNvPr id="102" name="Google Shape;102;p15"/>
            <p:cNvSpPr/>
            <p:nvPr/>
          </p:nvSpPr>
          <p:spPr>
            <a:xfrm>
              <a:off x="3490737" y="1374053"/>
              <a:ext cx="1423800" cy="1423800"/>
            </a:xfrm>
            <a:prstGeom prst="ellipse">
              <a:avLst/>
            </a:prstGeom>
            <a:solidFill>
              <a:srgbClr val="1D7E7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FFFFFF"/>
                  </a:solidFill>
                  <a:latin typeface="Roboto"/>
                  <a:ea typeface="Roboto"/>
                  <a:cs typeface="Roboto"/>
                  <a:sym typeface="Roboto"/>
                </a:rPr>
                <a:t>Violencia psicológica: 49.3%</a:t>
              </a:r>
              <a:endParaRPr sz="1000">
                <a:solidFill>
                  <a:srgbClr val="FFFFFF"/>
                </a:solidFill>
                <a:latin typeface="Roboto"/>
                <a:ea typeface="Roboto"/>
                <a:cs typeface="Roboto"/>
                <a:sym typeface="Roboto"/>
              </a:endParaRPr>
            </a:p>
          </p:txBody>
        </p:sp>
      </p:grpSp>
      <p:grpSp>
        <p:nvGrpSpPr>
          <p:cNvPr id="104" name="Google Shape;104;p15"/>
          <p:cNvGrpSpPr/>
          <p:nvPr/>
        </p:nvGrpSpPr>
        <p:grpSpPr>
          <a:xfrm>
            <a:off x="5130753" y="2938289"/>
            <a:ext cx="1498800" cy="1498800"/>
            <a:chOff x="644203" y="3718814"/>
            <a:chExt cx="1498800" cy="1498800"/>
          </a:xfrm>
        </p:grpSpPr>
        <p:sp>
          <p:nvSpPr>
            <p:cNvPr id="105" name="Google Shape;105;p15"/>
            <p:cNvSpPr/>
            <p:nvPr/>
          </p:nvSpPr>
          <p:spPr>
            <a:xfrm>
              <a:off x="644203" y="3718814"/>
              <a:ext cx="1498800" cy="1498800"/>
            </a:xfrm>
            <a:prstGeom prst="ellipse">
              <a:avLst/>
            </a:prstGeom>
            <a:solidFill>
              <a:srgbClr val="1B786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txBox="1"/>
            <p:nvPr/>
          </p:nvSpPr>
          <p:spPr>
            <a:xfrm>
              <a:off x="856976" y="3995875"/>
              <a:ext cx="10734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rgbClr val="FFFFFF"/>
                  </a:solidFill>
                  <a:latin typeface="Roboto"/>
                  <a:ea typeface="Roboto"/>
                  <a:cs typeface="Roboto"/>
                  <a:sym typeface="Roboto"/>
                </a:rPr>
                <a:t>Violencia física: 27.2%</a:t>
              </a:r>
              <a:endParaRPr sz="1000">
                <a:solidFill>
                  <a:srgbClr val="FFFFFF"/>
                </a:solidFill>
                <a:latin typeface="Roboto"/>
                <a:ea typeface="Roboto"/>
                <a:cs typeface="Roboto"/>
                <a:sym typeface="Roboto"/>
              </a:endParaRPr>
            </a:p>
          </p:txBody>
        </p:sp>
      </p:grpSp>
      <p:grpSp>
        <p:nvGrpSpPr>
          <p:cNvPr id="107" name="Google Shape;107;p15"/>
          <p:cNvGrpSpPr/>
          <p:nvPr/>
        </p:nvGrpSpPr>
        <p:grpSpPr>
          <a:xfrm>
            <a:off x="7792584" y="1190493"/>
            <a:ext cx="1030262" cy="1030262"/>
            <a:chOff x="3490737" y="1374053"/>
            <a:chExt cx="1423800" cy="1423800"/>
          </a:xfrm>
        </p:grpSpPr>
        <p:sp>
          <p:nvSpPr>
            <p:cNvPr id="108" name="Google Shape;108;p15"/>
            <p:cNvSpPr/>
            <p:nvPr/>
          </p:nvSpPr>
          <p:spPr>
            <a:xfrm>
              <a:off x="3490737" y="1374053"/>
              <a:ext cx="1423800" cy="1423800"/>
            </a:xfrm>
            <a:prstGeom prst="ellipse">
              <a:avLst/>
            </a:prstGeom>
            <a:solidFill>
              <a:srgbClr val="1D7E7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900">
                  <a:solidFill>
                    <a:srgbClr val="FFFFFF"/>
                  </a:solidFill>
                  <a:latin typeface="Roboto"/>
                  <a:ea typeface="Roboto"/>
                  <a:cs typeface="Roboto"/>
                  <a:sym typeface="Roboto"/>
                </a:rPr>
                <a:t>Violenciasexual: 6.5%</a:t>
              </a:r>
              <a:endParaRPr sz="900">
                <a:solidFill>
                  <a:srgbClr val="FFFFFF"/>
                </a:solidFill>
                <a:latin typeface="Roboto"/>
                <a:ea typeface="Roboto"/>
                <a:cs typeface="Roboto"/>
                <a:sym typeface="Roboto"/>
              </a:endParaRPr>
            </a:p>
          </p:txBody>
        </p:sp>
      </p:grpSp>
      <p:sp>
        <p:nvSpPr>
          <p:cNvPr id="110" name="Google Shape;110;p15"/>
          <p:cNvSpPr txBox="1"/>
          <p:nvPr/>
        </p:nvSpPr>
        <p:spPr>
          <a:xfrm>
            <a:off x="5999550" y="4798225"/>
            <a:ext cx="3054000" cy="278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 sz="1300">
                <a:solidFill>
                  <a:schemeClr val="dk2"/>
                </a:solidFill>
                <a:latin typeface="Roboto"/>
                <a:ea typeface="Roboto"/>
                <a:cs typeface="Roboto"/>
                <a:sym typeface="Roboto"/>
              </a:rPr>
              <a:t>ENDES (2024) Informe VCM 2023</a:t>
            </a:r>
            <a:endParaRPr sz="1300">
              <a:solidFill>
                <a:schemeClr val="dk2"/>
              </a:solidFill>
              <a:latin typeface="Roboto"/>
              <a:ea typeface="Roboto"/>
              <a:cs typeface="Roboto"/>
              <a:sym typeface="Roboto"/>
            </a:endParaRPr>
          </a:p>
        </p:txBody>
      </p:sp>
      <p:sp>
        <p:nvSpPr>
          <p:cNvPr id="111" name="Google Shape;111;p15"/>
          <p:cNvSpPr/>
          <p:nvPr/>
        </p:nvSpPr>
        <p:spPr>
          <a:xfrm>
            <a:off x="546475" y="878675"/>
            <a:ext cx="1575300" cy="1553700"/>
          </a:xfrm>
          <a:prstGeom prst="ellipse">
            <a:avLst/>
          </a:prstGeom>
          <a:solidFill>
            <a:srgbClr val="1D7E75"/>
          </a:solidFill>
          <a:ln cap="flat" cmpd="sng" w="9525">
            <a:solidFill>
              <a:srgbClr val="1D7E7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200">
                <a:solidFill>
                  <a:schemeClr val="accent4"/>
                </a:solidFill>
                <a:latin typeface="Roboto"/>
                <a:ea typeface="Roboto"/>
                <a:cs typeface="Roboto"/>
                <a:sym typeface="Roboto"/>
              </a:rPr>
              <a:t>2,698 casos atendidos en 9 CEM’s Tacna (2023)</a:t>
            </a:r>
            <a:endParaRPr sz="1200">
              <a:solidFill>
                <a:schemeClr val="accent4"/>
              </a:solidFill>
              <a:latin typeface="Roboto"/>
              <a:ea typeface="Roboto"/>
              <a:cs typeface="Roboto"/>
              <a:sym typeface="Roboto"/>
            </a:endParaRPr>
          </a:p>
        </p:txBody>
      </p:sp>
      <p:sp>
        <p:nvSpPr>
          <p:cNvPr id="112" name="Google Shape;112;p15"/>
          <p:cNvSpPr/>
          <p:nvPr/>
        </p:nvSpPr>
        <p:spPr>
          <a:xfrm>
            <a:off x="2258325" y="1815775"/>
            <a:ext cx="1423800" cy="1317600"/>
          </a:xfrm>
          <a:prstGeom prst="ellipse">
            <a:avLst/>
          </a:prstGeom>
          <a:solidFill>
            <a:srgbClr val="83E3DA"/>
          </a:solidFill>
          <a:ln cap="flat" cmpd="sng" w="9525">
            <a:solidFill>
              <a:srgbClr val="83E3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100">
                <a:solidFill>
                  <a:schemeClr val="accent4"/>
                </a:solidFill>
                <a:latin typeface="Roboto"/>
                <a:ea typeface="Roboto"/>
                <a:cs typeface="Roboto"/>
                <a:sym typeface="Roboto"/>
              </a:rPr>
              <a:t>88.2% de las denuncias fueron mujeres</a:t>
            </a:r>
            <a:endParaRPr sz="1100">
              <a:solidFill>
                <a:schemeClr val="accent4"/>
              </a:solidFill>
              <a:latin typeface="Roboto"/>
              <a:ea typeface="Roboto"/>
              <a:cs typeface="Roboto"/>
              <a:sym typeface="Roboto"/>
            </a:endParaRPr>
          </a:p>
        </p:txBody>
      </p:sp>
      <p:sp>
        <p:nvSpPr>
          <p:cNvPr id="113" name="Google Shape;113;p15"/>
          <p:cNvSpPr/>
          <p:nvPr/>
        </p:nvSpPr>
        <p:spPr>
          <a:xfrm rot="-4057061">
            <a:off x="1516469" y="2471147"/>
            <a:ext cx="428588" cy="964418"/>
          </a:xfrm>
          <a:prstGeom prst="curvedRightArrow">
            <a:avLst>
              <a:gd fmla="val 25000" name="adj1"/>
              <a:gd fmla="val 37055" name="adj2"/>
              <a:gd fmla="val 25000" name="adj3"/>
            </a:avLst>
          </a:prstGeom>
          <a:solidFill>
            <a:srgbClr val="83E3DA"/>
          </a:solidFill>
          <a:ln cap="flat" cmpd="sng" w="9525">
            <a:solidFill>
              <a:srgbClr val="83E3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4" name="Google Shape;114;p15"/>
          <p:cNvSpPr/>
          <p:nvPr/>
        </p:nvSpPr>
        <p:spPr>
          <a:xfrm>
            <a:off x="1641850" y="3388500"/>
            <a:ext cx="1575300" cy="1553700"/>
          </a:xfrm>
          <a:prstGeom prst="ellipse">
            <a:avLst/>
          </a:prstGeom>
          <a:solidFill>
            <a:srgbClr val="155B55"/>
          </a:solidFill>
          <a:ln cap="flat" cmpd="sng" w="9525">
            <a:solidFill>
              <a:srgbClr val="155B5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100">
                <a:solidFill>
                  <a:schemeClr val="accent4"/>
                </a:solidFill>
                <a:latin typeface="Roboto"/>
                <a:ea typeface="Roboto"/>
                <a:cs typeface="Roboto"/>
                <a:sym typeface="Roboto"/>
              </a:rPr>
              <a:t>42.4% </a:t>
            </a:r>
            <a:endParaRPr sz="1100">
              <a:solidFill>
                <a:schemeClr val="accent4"/>
              </a:solidFill>
              <a:latin typeface="Roboto"/>
              <a:ea typeface="Roboto"/>
              <a:cs typeface="Roboto"/>
              <a:sym typeface="Roboto"/>
            </a:endParaRPr>
          </a:p>
          <a:p>
            <a:pPr indent="0" lvl="0" marL="0" rtl="0" algn="ctr">
              <a:spcBef>
                <a:spcPts val="0"/>
              </a:spcBef>
              <a:spcAft>
                <a:spcPts val="0"/>
              </a:spcAft>
              <a:buNone/>
            </a:pPr>
            <a:r>
              <a:rPr lang="es" sz="1100">
                <a:solidFill>
                  <a:schemeClr val="accent4"/>
                </a:solidFill>
                <a:latin typeface="Roboto"/>
                <a:ea typeface="Roboto"/>
                <a:cs typeface="Roboto"/>
                <a:sym typeface="Roboto"/>
              </a:rPr>
              <a:t>V. Física</a:t>
            </a:r>
            <a:endParaRPr sz="1100">
              <a:solidFill>
                <a:schemeClr val="accent4"/>
              </a:solidFill>
              <a:latin typeface="Roboto"/>
              <a:ea typeface="Roboto"/>
              <a:cs typeface="Roboto"/>
              <a:sym typeface="Roboto"/>
            </a:endParaRPr>
          </a:p>
          <a:p>
            <a:pPr indent="0" lvl="0" marL="0" rtl="0" algn="ctr">
              <a:spcBef>
                <a:spcPts val="0"/>
              </a:spcBef>
              <a:spcAft>
                <a:spcPts val="0"/>
              </a:spcAft>
              <a:buNone/>
            </a:pPr>
            <a:r>
              <a:rPr lang="es" sz="1100">
                <a:solidFill>
                  <a:schemeClr val="accent4"/>
                </a:solidFill>
                <a:latin typeface="Roboto"/>
                <a:ea typeface="Roboto"/>
                <a:cs typeface="Roboto"/>
                <a:sym typeface="Roboto"/>
              </a:rPr>
              <a:t>36% </a:t>
            </a:r>
            <a:endParaRPr sz="1100">
              <a:solidFill>
                <a:schemeClr val="accent4"/>
              </a:solidFill>
              <a:latin typeface="Roboto"/>
              <a:ea typeface="Roboto"/>
              <a:cs typeface="Roboto"/>
              <a:sym typeface="Roboto"/>
            </a:endParaRPr>
          </a:p>
          <a:p>
            <a:pPr indent="0" lvl="0" marL="0" rtl="0" algn="ctr">
              <a:spcBef>
                <a:spcPts val="0"/>
              </a:spcBef>
              <a:spcAft>
                <a:spcPts val="0"/>
              </a:spcAft>
              <a:buNone/>
            </a:pPr>
            <a:r>
              <a:rPr lang="es" sz="1100">
                <a:solidFill>
                  <a:schemeClr val="accent4"/>
                </a:solidFill>
                <a:latin typeface="Roboto"/>
                <a:ea typeface="Roboto"/>
                <a:cs typeface="Roboto"/>
                <a:sym typeface="Roboto"/>
              </a:rPr>
              <a:t>V. Psicológica</a:t>
            </a:r>
            <a:endParaRPr sz="1100">
              <a:solidFill>
                <a:schemeClr val="accent4"/>
              </a:solidFill>
              <a:latin typeface="Roboto"/>
              <a:ea typeface="Roboto"/>
              <a:cs typeface="Roboto"/>
              <a:sym typeface="Roboto"/>
            </a:endParaRPr>
          </a:p>
          <a:p>
            <a:pPr indent="0" lvl="0" marL="0" rtl="0" algn="ctr">
              <a:spcBef>
                <a:spcPts val="0"/>
              </a:spcBef>
              <a:spcAft>
                <a:spcPts val="0"/>
              </a:spcAft>
              <a:buNone/>
            </a:pPr>
            <a:r>
              <a:rPr lang="es" sz="1100">
                <a:solidFill>
                  <a:schemeClr val="accent4"/>
                </a:solidFill>
                <a:latin typeface="Roboto"/>
                <a:ea typeface="Roboto"/>
                <a:cs typeface="Roboto"/>
                <a:sym typeface="Roboto"/>
              </a:rPr>
              <a:t>21.1% </a:t>
            </a:r>
            <a:endParaRPr sz="1100">
              <a:solidFill>
                <a:schemeClr val="accent4"/>
              </a:solidFill>
              <a:latin typeface="Roboto"/>
              <a:ea typeface="Roboto"/>
              <a:cs typeface="Roboto"/>
              <a:sym typeface="Roboto"/>
            </a:endParaRPr>
          </a:p>
          <a:p>
            <a:pPr indent="0" lvl="0" marL="0" rtl="0" algn="ctr">
              <a:spcBef>
                <a:spcPts val="0"/>
              </a:spcBef>
              <a:spcAft>
                <a:spcPts val="0"/>
              </a:spcAft>
              <a:buNone/>
            </a:pPr>
            <a:r>
              <a:rPr lang="es" sz="1100">
                <a:solidFill>
                  <a:schemeClr val="accent4"/>
                </a:solidFill>
                <a:latin typeface="Roboto"/>
                <a:ea typeface="Roboto"/>
                <a:cs typeface="Roboto"/>
                <a:sym typeface="Roboto"/>
              </a:rPr>
              <a:t>V. Ssexual</a:t>
            </a:r>
            <a:endParaRPr sz="1100">
              <a:solidFill>
                <a:schemeClr val="accent4"/>
              </a:solidFill>
              <a:latin typeface="Roboto"/>
              <a:ea typeface="Roboto"/>
              <a:cs typeface="Roboto"/>
              <a:sym typeface="Roboto"/>
            </a:endParaRPr>
          </a:p>
        </p:txBody>
      </p:sp>
      <p:sp>
        <p:nvSpPr>
          <p:cNvPr id="115" name="Google Shape;115;p15"/>
          <p:cNvSpPr/>
          <p:nvPr/>
        </p:nvSpPr>
        <p:spPr>
          <a:xfrm rot="-10234239">
            <a:off x="3419815" y="3137746"/>
            <a:ext cx="428490" cy="964546"/>
          </a:xfrm>
          <a:prstGeom prst="curvedRightArrow">
            <a:avLst>
              <a:gd fmla="val 25000" name="adj1"/>
              <a:gd fmla="val 37055" name="adj2"/>
              <a:gd fmla="val 25000" name="adj3"/>
            </a:avLst>
          </a:prstGeom>
          <a:solidFill>
            <a:srgbClr val="1D7E75"/>
          </a:solidFill>
          <a:ln cap="flat" cmpd="sng" w="9525">
            <a:solidFill>
              <a:srgbClr val="1D7E7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6" name="Google Shape;116;p15"/>
          <p:cNvSpPr txBox="1"/>
          <p:nvPr/>
        </p:nvSpPr>
        <p:spPr>
          <a:xfrm>
            <a:off x="98250" y="4707625"/>
            <a:ext cx="3000000" cy="369300"/>
          </a:xfrm>
          <a:prstGeom prst="rect">
            <a:avLst/>
          </a:prstGeom>
          <a:noFill/>
          <a:ln>
            <a:noFill/>
          </a:ln>
        </p:spPr>
        <p:txBody>
          <a:bodyPr anchorCtr="0" anchor="t" bIns="91425" lIns="91425" spcFirstLastPara="1" rIns="91425" wrap="square" tIns="91425">
            <a:spAutoFit/>
          </a:bodyPr>
          <a:lstStyle/>
          <a:p>
            <a:pPr indent="457200" lvl="0" marL="0" rtl="0" algn="just">
              <a:lnSpc>
                <a:spcPct val="150000"/>
              </a:lnSpc>
              <a:spcBef>
                <a:spcPts val="0"/>
              </a:spcBef>
              <a:spcAft>
                <a:spcPts val="800"/>
              </a:spcAft>
              <a:buNone/>
            </a:pPr>
            <a:r>
              <a:rPr lang="es" sz="1200"/>
              <a:t>(MIMP, s.f.).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s"/>
              <a:t>El Centro Cristo Rey</a:t>
            </a:r>
            <a:endParaRPr/>
          </a:p>
        </p:txBody>
      </p:sp>
      <p:pic>
        <p:nvPicPr>
          <p:cNvPr id="122" name="Google Shape;122;p16"/>
          <p:cNvPicPr preferRelativeResize="0"/>
          <p:nvPr/>
        </p:nvPicPr>
        <p:blipFill>
          <a:blip r:embed="rId3">
            <a:alphaModFix/>
          </a:blip>
          <a:stretch>
            <a:fillRect/>
          </a:stretch>
        </p:blipFill>
        <p:spPr>
          <a:xfrm>
            <a:off x="102775" y="1700325"/>
            <a:ext cx="1925774" cy="2567674"/>
          </a:xfrm>
          <a:prstGeom prst="rect">
            <a:avLst/>
          </a:prstGeom>
          <a:noFill/>
          <a:ln>
            <a:noFill/>
          </a:ln>
        </p:spPr>
      </p:pic>
      <p:pic>
        <p:nvPicPr>
          <p:cNvPr id="123" name="Google Shape;123;p16"/>
          <p:cNvPicPr preferRelativeResize="0"/>
          <p:nvPr/>
        </p:nvPicPr>
        <p:blipFill rotWithShape="1">
          <a:blip r:embed="rId4">
            <a:alphaModFix/>
          </a:blip>
          <a:srcRect b="21255" l="0" r="0" t="17206"/>
          <a:stretch/>
        </p:blipFill>
        <p:spPr>
          <a:xfrm>
            <a:off x="4367588" y="708487"/>
            <a:ext cx="2177976" cy="1787064"/>
          </a:xfrm>
          <a:prstGeom prst="rect">
            <a:avLst/>
          </a:prstGeom>
          <a:noFill/>
          <a:ln>
            <a:noFill/>
          </a:ln>
        </p:spPr>
      </p:pic>
      <p:pic>
        <p:nvPicPr>
          <p:cNvPr id="124" name="Google Shape;124;p16"/>
          <p:cNvPicPr preferRelativeResize="0"/>
          <p:nvPr/>
        </p:nvPicPr>
        <p:blipFill rotWithShape="1">
          <a:blip r:embed="rId5">
            <a:alphaModFix/>
          </a:blip>
          <a:srcRect b="32609" l="9003" r="2641" t="14151"/>
          <a:stretch/>
        </p:blipFill>
        <p:spPr>
          <a:xfrm>
            <a:off x="6638650" y="708475"/>
            <a:ext cx="2286201" cy="1787076"/>
          </a:xfrm>
          <a:prstGeom prst="rect">
            <a:avLst/>
          </a:prstGeom>
          <a:noFill/>
          <a:ln>
            <a:noFill/>
          </a:ln>
        </p:spPr>
      </p:pic>
      <p:pic>
        <p:nvPicPr>
          <p:cNvPr id="125" name="Google Shape;125;p16"/>
          <p:cNvPicPr preferRelativeResize="0"/>
          <p:nvPr/>
        </p:nvPicPr>
        <p:blipFill rotWithShape="1">
          <a:blip r:embed="rId6">
            <a:alphaModFix/>
          </a:blip>
          <a:srcRect b="-1561" l="0" r="6393" t="20227"/>
          <a:stretch/>
        </p:blipFill>
        <p:spPr>
          <a:xfrm>
            <a:off x="4445650" y="2889313"/>
            <a:ext cx="2016525" cy="1858351"/>
          </a:xfrm>
          <a:prstGeom prst="rect">
            <a:avLst/>
          </a:prstGeom>
          <a:noFill/>
          <a:ln>
            <a:noFill/>
          </a:ln>
        </p:spPr>
      </p:pic>
      <p:pic>
        <p:nvPicPr>
          <p:cNvPr id="126" name="Google Shape;126;p16"/>
          <p:cNvPicPr preferRelativeResize="0"/>
          <p:nvPr/>
        </p:nvPicPr>
        <p:blipFill rotWithShape="1">
          <a:blip r:embed="rId7">
            <a:alphaModFix/>
          </a:blip>
          <a:srcRect b="14836" l="10309" r="3854" t="6830"/>
          <a:stretch/>
        </p:blipFill>
        <p:spPr>
          <a:xfrm>
            <a:off x="6692750" y="2889313"/>
            <a:ext cx="2177976" cy="1928777"/>
          </a:xfrm>
          <a:prstGeom prst="rect">
            <a:avLst/>
          </a:prstGeom>
          <a:noFill/>
          <a:ln>
            <a:noFill/>
          </a:ln>
        </p:spPr>
      </p:pic>
      <p:pic>
        <p:nvPicPr>
          <p:cNvPr id="127" name="Google Shape;127;p16"/>
          <p:cNvPicPr preferRelativeResize="0"/>
          <p:nvPr/>
        </p:nvPicPr>
        <p:blipFill rotWithShape="1">
          <a:blip r:embed="rId8">
            <a:alphaModFix/>
          </a:blip>
          <a:srcRect b="10001" l="0" r="0" t="25097"/>
          <a:stretch/>
        </p:blipFill>
        <p:spPr>
          <a:xfrm>
            <a:off x="2198563" y="2055173"/>
            <a:ext cx="2016525" cy="1744999"/>
          </a:xfrm>
          <a:prstGeom prst="rect">
            <a:avLst/>
          </a:prstGeom>
          <a:noFill/>
          <a:ln>
            <a:noFill/>
          </a:ln>
        </p:spPr>
      </p:pic>
      <p:sp>
        <p:nvSpPr>
          <p:cNvPr id="128" name="Google Shape;128;p16"/>
          <p:cNvSpPr txBox="1"/>
          <p:nvPr/>
        </p:nvSpPr>
        <p:spPr>
          <a:xfrm>
            <a:off x="98238" y="4326775"/>
            <a:ext cx="1835700" cy="4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700">
                <a:solidFill>
                  <a:schemeClr val="dk2"/>
                </a:solidFill>
                <a:latin typeface="Roboto"/>
                <a:ea typeface="Roboto"/>
                <a:cs typeface="Roboto"/>
                <a:sym typeface="Roboto"/>
              </a:rPr>
              <a:t>Sede Central</a:t>
            </a:r>
            <a:endParaRPr sz="1700">
              <a:solidFill>
                <a:schemeClr val="dk2"/>
              </a:solidFill>
              <a:latin typeface="Roboto"/>
              <a:ea typeface="Roboto"/>
              <a:cs typeface="Roboto"/>
              <a:sym typeface="Roboto"/>
            </a:endParaRPr>
          </a:p>
        </p:txBody>
      </p:sp>
      <p:sp>
        <p:nvSpPr>
          <p:cNvPr id="129" name="Google Shape;129;p16"/>
          <p:cNvSpPr txBox="1"/>
          <p:nvPr/>
        </p:nvSpPr>
        <p:spPr>
          <a:xfrm>
            <a:off x="2244375" y="3829675"/>
            <a:ext cx="1835700" cy="4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700">
                <a:solidFill>
                  <a:schemeClr val="dk2"/>
                </a:solidFill>
                <a:latin typeface="Roboto"/>
                <a:ea typeface="Roboto"/>
                <a:cs typeface="Roboto"/>
                <a:sym typeface="Roboto"/>
              </a:rPr>
              <a:t>Sede Viñani</a:t>
            </a:r>
            <a:endParaRPr sz="1700">
              <a:solidFill>
                <a:schemeClr val="dk2"/>
              </a:solidFill>
              <a:latin typeface="Roboto"/>
              <a:ea typeface="Roboto"/>
              <a:cs typeface="Roboto"/>
              <a:sym typeface="Roboto"/>
            </a:endParaRPr>
          </a:p>
        </p:txBody>
      </p:sp>
      <p:sp>
        <p:nvSpPr>
          <p:cNvPr id="130" name="Google Shape;130;p16"/>
          <p:cNvSpPr txBox="1"/>
          <p:nvPr/>
        </p:nvSpPr>
        <p:spPr>
          <a:xfrm>
            <a:off x="4538738" y="4747675"/>
            <a:ext cx="1835700" cy="4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chemeClr val="dk2"/>
                </a:solidFill>
                <a:latin typeface="Roboto"/>
                <a:ea typeface="Roboto"/>
                <a:cs typeface="Roboto"/>
                <a:sym typeface="Roboto"/>
              </a:rPr>
              <a:t>Ludotecas</a:t>
            </a:r>
            <a:endParaRPr sz="1300">
              <a:solidFill>
                <a:schemeClr val="dk2"/>
              </a:solidFill>
              <a:latin typeface="Roboto"/>
              <a:ea typeface="Roboto"/>
              <a:cs typeface="Roboto"/>
              <a:sym typeface="Roboto"/>
            </a:endParaRPr>
          </a:p>
        </p:txBody>
      </p:sp>
      <p:sp>
        <p:nvSpPr>
          <p:cNvPr id="131" name="Google Shape;131;p16"/>
          <p:cNvSpPr txBox="1"/>
          <p:nvPr/>
        </p:nvSpPr>
        <p:spPr>
          <a:xfrm>
            <a:off x="4521850" y="2495550"/>
            <a:ext cx="1835700" cy="4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chemeClr val="dk2"/>
                </a:solidFill>
                <a:latin typeface="Roboto"/>
                <a:ea typeface="Roboto"/>
                <a:cs typeface="Roboto"/>
                <a:sym typeface="Roboto"/>
              </a:rPr>
              <a:t>MAFI</a:t>
            </a:r>
            <a:endParaRPr sz="1300">
              <a:solidFill>
                <a:schemeClr val="dk2"/>
              </a:solidFill>
              <a:latin typeface="Roboto"/>
              <a:ea typeface="Roboto"/>
              <a:cs typeface="Roboto"/>
              <a:sym typeface="Roboto"/>
            </a:endParaRPr>
          </a:p>
        </p:txBody>
      </p:sp>
      <p:sp>
        <p:nvSpPr>
          <p:cNvPr id="132" name="Google Shape;132;p16"/>
          <p:cNvSpPr txBox="1"/>
          <p:nvPr/>
        </p:nvSpPr>
        <p:spPr>
          <a:xfrm>
            <a:off x="6863875" y="2495550"/>
            <a:ext cx="1835700" cy="4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chemeClr val="dk2"/>
                </a:solidFill>
                <a:latin typeface="Roboto"/>
                <a:ea typeface="Roboto"/>
                <a:cs typeface="Roboto"/>
                <a:sym typeface="Roboto"/>
              </a:rPr>
              <a:t>Sumaq Warmi</a:t>
            </a:r>
            <a:endParaRPr sz="1300">
              <a:solidFill>
                <a:schemeClr val="dk2"/>
              </a:solidFill>
              <a:latin typeface="Roboto"/>
              <a:ea typeface="Roboto"/>
              <a:cs typeface="Roboto"/>
              <a:sym typeface="Roboto"/>
            </a:endParaRPr>
          </a:p>
        </p:txBody>
      </p:sp>
      <p:sp>
        <p:nvSpPr>
          <p:cNvPr id="133" name="Google Shape;133;p16"/>
          <p:cNvSpPr txBox="1"/>
          <p:nvPr/>
        </p:nvSpPr>
        <p:spPr>
          <a:xfrm>
            <a:off x="6863888" y="4823875"/>
            <a:ext cx="1835700" cy="4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300">
                <a:solidFill>
                  <a:schemeClr val="dk2"/>
                </a:solidFill>
                <a:latin typeface="Roboto"/>
                <a:ea typeface="Roboto"/>
                <a:cs typeface="Roboto"/>
                <a:sym typeface="Roboto"/>
              </a:rPr>
              <a:t>CEBA</a:t>
            </a:r>
            <a:endParaRPr sz="1300">
              <a:solidFill>
                <a:schemeClr val="dk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7"/>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s"/>
              <a:t>Programa - Madres Adolescentes Fortalecidas e integradas (MAFI)</a:t>
            </a:r>
            <a:endParaRPr/>
          </a:p>
        </p:txBody>
      </p:sp>
      <p:sp>
        <p:nvSpPr>
          <p:cNvPr id="139" name="Google Shape;139;p17"/>
          <p:cNvSpPr txBox="1"/>
          <p:nvPr>
            <p:ph idx="4294967295" type="body"/>
          </p:nvPr>
        </p:nvSpPr>
        <p:spPr>
          <a:xfrm>
            <a:off x="4895800" y="1028700"/>
            <a:ext cx="4122600" cy="3702900"/>
          </a:xfrm>
          <a:prstGeom prst="rect">
            <a:avLst/>
          </a:prstGeom>
        </p:spPr>
        <p:txBody>
          <a:bodyPr anchorCtr="0" anchor="t" bIns="91425" lIns="91425" spcFirstLastPara="1" rIns="91425" wrap="square" tIns="91425">
            <a:normAutofit lnSpcReduction="20000"/>
          </a:bodyPr>
          <a:lstStyle/>
          <a:p>
            <a:pPr indent="-351093" lvl="0" marL="457200" rtl="0" algn="l">
              <a:spcBef>
                <a:spcPts val="0"/>
              </a:spcBef>
              <a:spcAft>
                <a:spcPts val="0"/>
              </a:spcAft>
              <a:buClr>
                <a:schemeClr val="dk2"/>
              </a:buClr>
              <a:buSzPts val="1929"/>
              <a:buChar char="●"/>
            </a:pPr>
            <a:r>
              <a:rPr lang="es" sz="1929">
                <a:solidFill>
                  <a:schemeClr val="dk2"/>
                </a:solidFill>
              </a:rPr>
              <a:t>Madres</a:t>
            </a:r>
            <a:r>
              <a:rPr lang="es" sz="1929">
                <a:solidFill>
                  <a:schemeClr val="dk2"/>
                </a:solidFill>
              </a:rPr>
              <a:t> entre los 12 y 23 años de edad. </a:t>
            </a:r>
            <a:endParaRPr sz="1929">
              <a:solidFill>
                <a:schemeClr val="dk2"/>
              </a:solidFill>
            </a:endParaRPr>
          </a:p>
          <a:p>
            <a:pPr indent="-351093" lvl="0" marL="457200" rtl="0" algn="l">
              <a:spcBef>
                <a:spcPts val="0"/>
              </a:spcBef>
              <a:spcAft>
                <a:spcPts val="0"/>
              </a:spcAft>
              <a:buClr>
                <a:schemeClr val="dk2"/>
              </a:buClr>
              <a:buSzPts val="1929"/>
              <a:buChar char="●"/>
            </a:pPr>
            <a:r>
              <a:rPr lang="es" sz="1929">
                <a:solidFill>
                  <a:schemeClr val="dk2"/>
                </a:solidFill>
              </a:rPr>
              <a:t>Objetivo: Fortalecer el vínculo madre-hijo, la reinserción educativa y laboral de las madres y fortalecer sus habilidades socioemocionales. </a:t>
            </a:r>
            <a:endParaRPr sz="1929">
              <a:solidFill>
                <a:schemeClr val="dk2"/>
              </a:solidFill>
            </a:endParaRPr>
          </a:p>
          <a:p>
            <a:pPr indent="-351093" lvl="0" marL="457200" rtl="0" algn="l">
              <a:spcBef>
                <a:spcPts val="0"/>
              </a:spcBef>
              <a:spcAft>
                <a:spcPts val="0"/>
              </a:spcAft>
              <a:buClr>
                <a:schemeClr val="dk2"/>
              </a:buClr>
              <a:buSzPts val="1929"/>
              <a:buChar char="●"/>
            </a:pPr>
            <a:r>
              <a:rPr lang="es" sz="1929">
                <a:solidFill>
                  <a:schemeClr val="dk2"/>
                </a:solidFill>
              </a:rPr>
              <a:t>1) Fortalecimiento de Redes de apoyo 2) Desarrollo integral libre de violencia, 3) Empoderamiento personal, 4) Acceso a derechos.</a:t>
            </a:r>
            <a:endParaRPr sz="1929">
              <a:solidFill>
                <a:schemeClr val="dk2"/>
              </a:solidFill>
            </a:endParaRPr>
          </a:p>
        </p:txBody>
      </p:sp>
      <p:pic>
        <p:nvPicPr>
          <p:cNvPr id="140" name="Google Shape;140;p17"/>
          <p:cNvPicPr preferRelativeResize="0"/>
          <p:nvPr/>
        </p:nvPicPr>
        <p:blipFill rotWithShape="1">
          <a:blip r:embed="rId3">
            <a:alphaModFix/>
          </a:blip>
          <a:srcRect b="13980" l="0" r="0" t="22154"/>
          <a:stretch/>
        </p:blipFill>
        <p:spPr>
          <a:xfrm>
            <a:off x="152400" y="912100"/>
            <a:ext cx="2946275" cy="2562224"/>
          </a:xfrm>
          <a:prstGeom prst="rect">
            <a:avLst/>
          </a:prstGeom>
          <a:noFill/>
          <a:ln>
            <a:noFill/>
          </a:ln>
        </p:spPr>
      </p:pic>
      <p:pic>
        <p:nvPicPr>
          <p:cNvPr id="141" name="Google Shape;141;p17"/>
          <p:cNvPicPr preferRelativeResize="0"/>
          <p:nvPr/>
        </p:nvPicPr>
        <p:blipFill>
          <a:blip r:embed="rId4">
            <a:alphaModFix/>
          </a:blip>
          <a:stretch>
            <a:fillRect/>
          </a:stretch>
        </p:blipFill>
        <p:spPr>
          <a:xfrm>
            <a:off x="2428550" y="2368075"/>
            <a:ext cx="2373701" cy="2443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8"/>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s"/>
              <a:t>Programa - Sumaqwarmi</a:t>
            </a:r>
            <a:endParaRPr/>
          </a:p>
        </p:txBody>
      </p:sp>
      <p:sp>
        <p:nvSpPr>
          <p:cNvPr id="147" name="Google Shape;147;p18"/>
          <p:cNvSpPr txBox="1"/>
          <p:nvPr>
            <p:ph idx="4294967295" type="body"/>
          </p:nvPr>
        </p:nvSpPr>
        <p:spPr>
          <a:xfrm>
            <a:off x="4129550" y="949300"/>
            <a:ext cx="4843500" cy="3702900"/>
          </a:xfrm>
          <a:prstGeom prst="rect">
            <a:avLst/>
          </a:prstGeom>
        </p:spPr>
        <p:txBody>
          <a:bodyPr anchorCtr="0" anchor="t" bIns="91425" lIns="91425" spcFirstLastPara="1" rIns="91425" wrap="square" tIns="91425">
            <a:noAutofit/>
          </a:bodyPr>
          <a:lstStyle/>
          <a:p>
            <a:pPr indent="-339745" lvl="0" marL="457200" rtl="0" algn="just">
              <a:lnSpc>
                <a:spcPct val="150000"/>
              </a:lnSpc>
              <a:spcBef>
                <a:spcPts val="0"/>
              </a:spcBef>
              <a:spcAft>
                <a:spcPts val="0"/>
              </a:spcAft>
              <a:buClr>
                <a:schemeClr val="dk2"/>
              </a:buClr>
              <a:buSzPts val="1750"/>
              <a:buChar char="●"/>
            </a:pPr>
            <a:r>
              <a:rPr lang="es" sz="1240">
                <a:solidFill>
                  <a:srgbClr val="000000"/>
                </a:solidFill>
              </a:rPr>
              <a:t>Sumaqwarmi </a:t>
            </a:r>
            <a:r>
              <a:rPr lang="es" sz="1240">
                <a:solidFill>
                  <a:srgbClr val="000000"/>
                </a:solidFill>
              </a:rPr>
              <a:t>Trabaja con mujeres (madres o no madres) a partir de 24 años de edad en adelante, que hayan atravesado alguna situación de violencia verbal, económica, física y/o sexual. </a:t>
            </a:r>
            <a:endParaRPr sz="1240">
              <a:solidFill>
                <a:srgbClr val="000000"/>
              </a:solidFill>
            </a:endParaRPr>
          </a:p>
          <a:p>
            <a:pPr indent="-339745" lvl="0" marL="457200" rtl="0" algn="just">
              <a:lnSpc>
                <a:spcPct val="150000"/>
              </a:lnSpc>
              <a:spcBef>
                <a:spcPts val="0"/>
              </a:spcBef>
              <a:spcAft>
                <a:spcPts val="0"/>
              </a:spcAft>
              <a:buClr>
                <a:schemeClr val="dk2"/>
              </a:buClr>
              <a:buSzPts val="1750"/>
              <a:buChar char="●"/>
            </a:pPr>
            <a:r>
              <a:rPr lang="es" sz="1240">
                <a:solidFill>
                  <a:srgbClr val="000000"/>
                </a:solidFill>
              </a:rPr>
              <a:t>Realiza actividades dirigidas al </a:t>
            </a:r>
            <a:r>
              <a:rPr b="1" lang="es" sz="1240">
                <a:solidFill>
                  <a:srgbClr val="000000"/>
                </a:solidFill>
              </a:rPr>
              <a:t>empoderamiento económico </a:t>
            </a:r>
            <a:r>
              <a:rPr lang="es" sz="1240">
                <a:solidFill>
                  <a:srgbClr val="000000"/>
                </a:solidFill>
              </a:rPr>
              <a:t>de la mujer, a través de talleres productivos y capacitaciones para negocios; </a:t>
            </a:r>
            <a:r>
              <a:rPr b="1" lang="es" sz="1240">
                <a:solidFill>
                  <a:srgbClr val="000000"/>
                </a:solidFill>
              </a:rPr>
              <a:t>a su reinserción educativa</a:t>
            </a:r>
            <a:r>
              <a:rPr lang="es" sz="1240">
                <a:solidFill>
                  <a:srgbClr val="000000"/>
                </a:solidFill>
              </a:rPr>
              <a:t>, a partir de establecimiento de Convenios con institutos para su formación técnica superior; y finalmente, al f</a:t>
            </a:r>
            <a:r>
              <a:rPr b="1" lang="es" sz="1240">
                <a:solidFill>
                  <a:srgbClr val="000000"/>
                </a:solidFill>
              </a:rPr>
              <a:t>omento del liderazgo comunitario</a:t>
            </a:r>
            <a:r>
              <a:rPr lang="es" sz="1240">
                <a:solidFill>
                  <a:srgbClr val="000000"/>
                </a:solidFill>
              </a:rPr>
              <a:t>, desde los grupos de Defensoras Comunitarias para prevenir y reducir la violencia contra la mujer y las infancias, promoviendo el ejercicio de sus derechos.</a:t>
            </a:r>
            <a:endParaRPr sz="1750">
              <a:solidFill>
                <a:schemeClr val="dk2"/>
              </a:solidFill>
            </a:endParaRPr>
          </a:p>
        </p:txBody>
      </p:sp>
      <p:pic>
        <p:nvPicPr>
          <p:cNvPr id="148" name="Google Shape;148;p18"/>
          <p:cNvPicPr preferRelativeResize="0"/>
          <p:nvPr/>
        </p:nvPicPr>
        <p:blipFill rotWithShape="1">
          <a:blip r:embed="rId3">
            <a:alphaModFix/>
          </a:blip>
          <a:srcRect b="31716" l="0" r="0" t="9076"/>
          <a:stretch/>
        </p:blipFill>
        <p:spPr>
          <a:xfrm>
            <a:off x="1413675" y="2918200"/>
            <a:ext cx="2481249" cy="1958776"/>
          </a:xfrm>
          <a:prstGeom prst="rect">
            <a:avLst/>
          </a:prstGeom>
          <a:noFill/>
          <a:ln>
            <a:noFill/>
          </a:ln>
        </p:spPr>
      </p:pic>
      <p:pic>
        <p:nvPicPr>
          <p:cNvPr id="149" name="Google Shape;149;p18"/>
          <p:cNvPicPr preferRelativeResize="0"/>
          <p:nvPr/>
        </p:nvPicPr>
        <p:blipFill rotWithShape="1">
          <a:blip r:embed="rId4">
            <a:alphaModFix/>
          </a:blip>
          <a:srcRect b="32704" l="0" r="0" t="15193"/>
          <a:stretch/>
        </p:blipFill>
        <p:spPr>
          <a:xfrm>
            <a:off x="232350" y="949300"/>
            <a:ext cx="3164751" cy="2198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9"/>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a:t>Objetivos y ejes de análisis</a:t>
            </a:r>
            <a:endParaRPr b="1"/>
          </a:p>
        </p:txBody>
      </p:sp>
      <p:sp>
        <p:nvSpPr>
          <p:cNvPr id="155" name="Google Shape;155;p19"/>
          <p:cNvSpPr txBox="1"/>
          <p:nvPr>
            <p:ph idx="4294967295" type="body"/>
          </p:nvPr>
        </p:nvSpPr>
        <p:spPr>
          <a:xfrm>
            <a:off x="400500" y="1003850"/>
            <a:ext cx="8222100" cy="1317000"/>
          </a:xfrm>
          <a:prstGeom prst="rect">
            <a:avLst/>
          </a:prstGeom>
        </p:spPr>
        <p:txBody>
          <a:bodyPr anchorCtr="0" anchor="t" bIns="91425" lIns="91425" spcFirstLastPara="1" rIns="91425" wrap="square" tIns="91425">
            <a:noAutofit/>
          </a:bodyPr>
          <a:lstStyle/>
          <a:p>
            <a:pPr indent="0" lvl="0" marL="0" rtl="0" algn="just">
              <a:lnSpc>
                <a:spcPct val="95000"/>
              </a:lnSpc>
              <a:spcBef>
                <a:spcPts val="0"/>
              </a:spcBef>
              <a:spcAft>
                <a:spcPts val="0"/>
              </a:spcAft>
              <a:buSzPts val="935"/>
              <a:buNone/>
            </a:pPr>
            <a:r>
              <a:rPr b="1" lang="es" sz="1829">
                <a:latin typeface="Calibri"/>
                <a:ea typeface="Calibri"/>
                <a:cs typeface="Calibri"/>
                <a:sym typeface="Calibri"/>
              </a:rPr>
              <a:t>Objetivo general: </a:t>
            </a:r>
            <a:endParaRPr b="1" sz="1829">
              <a:latin typeface="Calibri"/>
              <a:ea typeface="Calibri"/>
              <a:cs typeface="Calibri"/>
              <a:sym typeface="Calibri"/>
            </a:endParaRPr>
          </a:p>
          <a:p>
            <a:pPr indent="0" lvl="0" marL="457200" rtl="0" algn="just">
              <a:lnSpc>
                <a:spcPct val="95000"/>
              </a:lnSpc>
              <a:spcBef>
                <a:spcPts val="0"/>
              </a:spcBef>
              <a:spcAft>
                <a:spcPts val="0"/>
              </a:spcAft>
              <a:buNone/>
            </a:pPr>
            <a:r>
              <a:rPr b="1" lang="es" sz="1829">
                <a:solidFill>
                  <a:srgbClr val="222222"/>
                </a:solidFill>
                <a:latin typeface="Calibri"/>
                <a:ea typeface="Calibri"/>
                <a:cs typeface="Calibri"/>
                <a:sym typeface="Calibri"/>
              </a:rPr>
              <a:t>Analizar las experiencias de trabajo en materia de prevención de la violencia de género de los programas MAFI y Sumaqwarmi del CCR en Tacna.</a:t>
            </a:r>
            <a:endParaRPr b="1" sz="1829">
              <a:solidFill>
                <a:srgbClr val="222222"/>
              </a:solidFill>
              <a:latin typeface="Calibri"/>
              <a:ea typeface="Calibri"/>
              <a:cs typeface="Calibri"/>
              <a:sym typeface="Calibri"/>
            </a:endParaRPr>
          </a:p>
          <a:p>
            <a:pPr indent="0" lvl="0" marL="457200" rtl="0" algn="just">
              <a:lnSpc>
                <a:spcPct val="95000"/>
              </a:lnSpc>
              <a:spcBef>
                <a:spcPts val="0"/>
              </a:spcBef>
              <a:spcAft>
                <a:spcPts val="0"/>
              </a:spcAft>
              <a:buNone/>
            </a:pPr>
            <a:r>
              <a:t/>
            </a:r>
            <a:endParaRPr sz="1829">
              <a:solidFill>
                <a:srgbClr val="222222"/>
              </a:solidFill>
              <a:latin typeface="Calibri"/>
              <a:ea typeface="Calibri"/>
              <a:cs typeface="Calibri"/>
              <a:sym typeface="Calibri"/>
            </a:endParaRPr>
          </a:p>
          <a:p>
            <a:pPr indent="0" lvl="0" marL="0" rtl="0" algn="just">
              <a:lnSpc>
                <a:spcPct val="95000"/>
              </a:lnSpc>
              <a:spcBef>
                <a:spcPts val="0"/>
              </a:spcBef>
              <a:spcAft>
                <a:spcPts val="0"/>
              </a:spcAft>
              <a:buNone/>
            </a:pPr>
            <a:r>
              <a:rPr b="1" lang="es" sz="1829">
                <a:latin typeface="Calibri"/>
                <a:ea typeface="Calibri"/>
                <a:cs typeface="Calibri"/>
                <a:sym typeface="Calibri"/>
              </a:rPr>
              <a:t>Objetivos específicos</a:t>
            </a:r>
            <a:endParaRPr sz="1829">
              <a:solidFill>
                <a:srgbClr val="222222"/>
              </a:solidFill>
              <a:latin typeface="Calibri"/>
              <a:ea typeface="Calibri"/>
              <a:cs typeface="Calibri"/>
              <a:sym typeface="Calibri"/>
            </a:endParaRPr>
          </a:p>
          <a:p>
            <a:pPr indent="-344805" lvl="0" marL="914400" rtl="0" algn="just">
              <a:lnSpc>
                <a:spcPct val="95000"/>
              </a:lnSpc>
              <a:spcBef>
                <a:spcPts val="0"/>
              </a:spcBef>
              <a:spcAft>
                <a:spcPts val="0"/>
              </a:spcAft>
              <a:buClr>
                <a:srgbClr val="222222"/>
              </a:buClr>
              <a:buSzPts val="1830"/>
              <a:buFont typeface="Calibri"/>
              <a:buChar char="●"/>
            </a:pPr>
            <a:r>
              <a:rPr lang="es" sz="1829">
                <a:solidFill>
                  <a:srgbClr val="222222"/>
                </a:solidFill>
                <a:latin typeface="Calibri"/>
                <a:ea typeface="Calibri"/>
                <a:cs typeface="Calibri"/>
                <a:sym typeface="Calibri"/>
              </a:rPr>
              <a:t>Analizar retos y dificultades del trabajo con la población</a:t>
            </a:r>
            <a:endParaRPr sz="1829">
              <a:solidFill>
                <a:srgbClr val="222222"/>
              </a:solidFill>
              <a:latin typeface="Calibri"/>
              <a:ea typeface="Calibri"/>
              <a:cs typeface="Calibri"/>
              <a:sym typeface="Calibri"/>
            </a:endParaRPr>
          </a:p>
          <a:p>
            <a:pPr indent="-344805" lvl="0" marL="914400" rtl="0" algn="just">
              <a:lnSpc>
                <a:spcPct val="95000"/>
              </a:lnSpc>
              <a:spcBef>
                <a:spcPts val="0"/>
              </a:spcBef>
              <a:spcAft>
                <a:spcPts val="0"/>
              </a:spcAft>
              <a:buClr>
                <a:srgbClr val="222222"/>
              </a:buClr>
              <a:buSzPts val="1830"/>
              <a:buFont typeface="Calibri"/>
              <a:buChar char="●"/>
            </a:pPr>
            <a:r>
              <a:rPr lang="es" sz="1829">
                <a:solidFill>
                  <a:srgbClr val="222222"/>
                </a:solidFill>
                <a:latin typeface="Calibri"/>
                <a:ea typeface="Calibri"/>
                <a:cs typeface="Calibri"/>
                <a:sym typeface="Calibri"/>
              </a:rPr>
              <a:t>Identificar las lecciones aprendidas del equipo de trabajo y usuarias</a:t>
            </a:r>
            <a:endParaRPr sz="1829">
              <a:solidFill>
                <a:srgbClr val="222222"/>
              </a:solidFill>
              <a:latin typeface="Calibri"/>
              <a:ea typeface="Calibri"/>
              <a:cs typeface="Calibri"/>
              <a:sym typeface="Calibri"/>
            </a:endParaRPr>
          </a:p>
          <a:p>
            <a:pPr indent="-344805" lvl="0" marL="914400" rtl="0" algn="just">
              <a:lnSpc>
                <a:spcPct val="95000"/>
              </a:lnSpc>
              <a:spcBef>
                <a:spcPts val="0"/>
              </a:spcBef>
              <a:spcAft>
                <a:spcPts val="0"/>
              </a:spcAft>
              <a:buClr>
                <a:srgbClr val="222222"/>
              </a:buClr>
              <a:buSzPts val="1830"/>
              <a:buFont typeface="Calibri"/>
              <a:buChar char="●"/>
            </a:pPr>
            <a:r>
              <a:rPr lang="es" sz="1829">
                <a:solidFill>
                  <a:srgbClr val="222222"/>
                </a:solidFill>
                <a:latin typeface="Calibri"/>
                <a:ea typeface="Calibri"/>
                <a:cs typeface="Calibri"/>
                <a:sym typeface="Calibri"/>
              </a:rPr>
              <a:t>Generar recomendaciones para fortalecer la escalabilidad y sostenibilidad de los programas de prevención de violencia de género</a:t>
            </a:r>
            <a:endParaRPr sz="1829">
              <a:solidFill>
                <a:srgbClr val="222222"/>
              </a:solidFill>
              <a:latin typeface="Calibri"/>
              <a:ea typeface="Calibri"/>
              <a:cs typeface="Calibri"/>
              <a:sym typeface="Calibri"/>
            </a:endParaRPr>
          </a:p>
          <a:p>
            <a:pPr indent="0" lvl="0" marL="0" rtl="0" algn="l">
              <a:lnSpc>
                <a:spcPct val="95000"/>
              </a:lnSpc>
              <a:spcBef>
                <a:spcPts val="0"/>
              </a:spcBef>
              <a:spcAft>
                <a:spcPts val="1200"/>
              </a:spcAft>
              <a:buSzPts val="935"/>
              <a:buNone/>
            </a:pPr>
            <a:r>
              <a:t/>
            </a:r>
            <a:endParaRPr sz="1829"/>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0"/>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s"/>
              <a:t>Metodología  cualitativa</a:t>
            </a:r>
            <a:endParaRPr/>
          </a:p>
        </p:txBody>
      </p:sp>
      <p:sp>
        <p:nvSpPr>
          <p:cNvPr id="161" name="Google Shape;161;p20"/>
          <p:cNvSpPr txBox="1"/>
          <p:nvPr>
            <p:ph idx="4294967295" type="body"/>
          </p:nvPr>
        </p:nvSpPr>
        <p:spPr>
          <a:xfrm>
            <a:off x="319900" y="1077175"/>
            <a:ext cx="5316600" cy="3050400"/>
          </a:xfrm>
          <a:prstGeom prst="rect">
            <a:avLst/>
          </a:prstGeom>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Clr>
                <a:schemeClr val="dk1"/>
              </a:buClr>
              <a:buSzPts val="275"/>
              <a:buFont typeface="Arial"/>
              <a:buNone/>
            </a:pPr>
            <a:r>
              <a:rPr b="1" lang="es" sz="6400">
                <a:solidFill>
                  <a:srgbClr val="222222"/>
                </a:solidFill>
                <a:highlight>
                  <a:schemeClr val="accent4"/>
                </a:highlight>
              </a:rPr>
              <a:t>E</a:t>
            </a:r>
            <a:r>
              <a:rPr b="1" lang="es" sz="6400">
                <a:solidFill>
                  <a:srgbClr val="222222"/>
                </a:solidFill>
                <a:highlight>
                  <a:schemeClr val="accent4"/>
                </a:highlight>
              </a:rPr>
              <a:t>studio de caso</a:t>
            </a:r>
            <a:endParaRPr b="1" sz="6400">
              <a:solidFill>
                <a:srgbClr val="222222"/>
              </a:solidFill>
              <a:highlight>
                <a:schemeClr val="accent4"/>
              </a:highlight>
            </a:endParaRPr>
          </a:p>
          <a:p>
            <a:pPr indent="0" lvl="0" marL="0" rtl="0" algn="l">
              <a:lnSpc>
                <a:spcPct val="115000"/>
              </a:lnSpc>
              <a:spcBef>
                <a:spcPts val="1000"/>
              </a:spcBef>
              <a:spcAft>
                <a:spcPts val="0"/>
              </a:spcAft>
              <a:buClr>
                <a:schemeClr val="dk1"/>
              </a:buClr>
              <a:buSzPts val="275"/>
              <a:buFont typeface="Arial"/>
              <a:buNone/>
            </a:pPr>
            <a:r>
              <a:rPr lang="es" sz="6400">
                <a:solidFill>
                  <a:srgbClr val="222222"/>
                </a:solidFill>
                <a:highlight>
                  <a:schemeClr val="accent4"/>
                </a:highlight>
              </a:rPr>
              <a:t>Participantes </a:t>
            </a:r>
            <a:endParaRPr sz="6400">
              <a:solidFill>
                <a:srgbClr val="222222"/>
              </a:solidFill>
              <a:highlight>
                <a:schemeClr val="accent4"/>
              </a:highlight>
            </a:endParaRPr>
          </a:p>
          <a:p>
            <a:pPr indent="-330200" lvl="0" marL="457200" rtl="0" algn="l">
              <a:lnSpc>
                <a:spcPct val="115000"/>
              </a:lnSpc>
              <a:spcBef>
                <a:spcPts val="1000"/>
              </a:spcBef>
              <a:spcAft>
                <a:spcPts val="0"/>
              </a:spcAft>
              <a:buClr>
                <a:srgbClr val="222222"/>
              </a:buClr>
              <a:buSzPct val="100000"/>
              <a:buChar char="●"/>
            </a:pPr>
            <a:r>
              <a:rPr lang="es" sz="6400">
                <a:solidFill>
                  <a:srgbClr val="222222"/>
                </a:solidFill>
                <a:highlight>
                  <a:schemeClr val="accent4"/>
                </a:highlight>
              </a:rPr>
              <a:t>Directora y coordinadora</a:t>
            </a:r>
            <a:endParaRPr sz="6400">
              <a:solidFill>
                <a:srgbClr val="222222"/>
              </a:solidFill>
              <a:highlight>
                <a:schemeClr val="accent4"/>
              </a:highlight>
            </a:endParaRPr>
          </a:p>
          <a:p>
            <a:pPr indent="-330200" lvl="0" marL="457200" rtl="0" algn="l">
              <a:lnSpc>
                <a:spcPct val="115000"/>
              </a:lnSpc>
              <a:spcBef>
                <a:spcPts val="0"/>
              </a:spcBef>
              <a:spcAft>
                <a:spcPts val="0"/>
              </a:spcAft>
              <a:buClr>
                <a:srgbClr val="222222"/>
              </a:buClr>
              <a:buSzPct val="100000"/>
              <a:buChar char="●"/>
            </a:pPr>
            <a:r>
              <a:rPr lang="es" sz="6400">
                <a:solidFill>
                  <a:srgbClr val="222222"/>
                </a:solidFill>
                <a:highlight>
                  <a:schemeClr val="accent4"/>
                </a:highlight>
              </a:rPr>
              <a:t>Responsables </a:t>
            </a:r>
            <a:endParaRPr sz="6400">
              <a:solidFill>
                <a:srgbClr val="222222"/>
              </a:solidFill>
              <a:highlight>
                <a:schemeClr val="accent4"/>
              </a:highlight>
            </a:endParaRPr>
          </a:p>
          <a:p>
            <a:pPr indent="-330200" lvl="0" marL="457200" rtl="0" algn="l">
              <a:lnSpc>
                <a:spcPct val="115000"/>
              </a:lnSpc>
              <a:spcBef>
                <a:spcPts val="0"/>
              </a:spcBef>
              <a:spcAft>
                <a:spcPts val="0"/>
              </a:spcAft>
              <a:buClr>
                <a:srgbClr val="222222"/>
              </a:buClr>
              <a:buSzPct val="100000"/>
              <a:buChar char="●"/>
            </a:pPr>
            <a:r>
              <a:rPr lang="es" sz="6400">
                <a:solidFill>
                  <a:srgbClr val="222222"/>
                </a:solidFill>
                <a:highlight>
                  <a:schemeClr val="accent4"/>
                </a:highlight>
              </a:rPr>
              <a:t>Voluntarias </a:t>
            </a:r>
            <a:endParaRPr sz="6400">
              <a:solidFill>
                <a:srgbClr val="222222"/>
              </a:solidFill>
              <a:highlight>
                <a:schemeClr val="accent4"/>
              </a:highlight>
            </a:endParaRPr>
          </a:p>
          <a:p>
            <a:pPr indent="-330200" lvl="0" marL="457200" rtl="0" algn="l">
              <a:lnSpc>
                <a:spcPct val="115000"/>
              </a:lnSpc>
              <a:spcBef>
                <a:spcPts val="0"/>
              </a:spcBef>
              <a:spcAft>
                <a:spcPts val="0"/>
              </a:spcAft>
              <a:buClr>
                <a:srgbClr val="222222"/>
              </a:buClr>
              <a:buSzPct val="100000"/>
              <a:buChar char="●"/>
            </a:pPr>
            <a:r>
              <a:rPr lang="es" sz="6400">
                <a:solidFill>
                  <a:srgbClr val="222222"/>
                </a:solidFill>
                <a:highlight>
                  <a:schemeClr val="accent4"/>
                </a:highlight>
              </a:rPr>
              <a:t>Usuarias </a:t>
            </a:r>
            <a:endParaRPr sz="6400">
              <a:solidFill>
                <a:srgbClr val="222222"/>
              </a:solidFill>
              <a:highlight>
                <a:schemeClr val="accent4"/>
              </a:highlight>
            </a:endParaRPr>
          </a:p>
          <a:p>
            <a:pPr indent="-330200" lvl="0" marL="457200" rtl="0" algn="l">
              <a:lnSpc>
                <a:spcPct val="115000"/>
              </a:lnSpc>
              <a:spcBef>
                <a:spcPts val="0"/>
              </a:spcBef>
              <a:spcAft>
                <a:spcPts val="0"/>
              </a:spcAft>
              <a:buClr>
                <a:srgbClr val="222222"/>
              </a:buClr>
              <a:buSzPct val="100000"/>
              <a:buChar char="●"/>
            </a:pPr>
            <a:r>
              <a:rPr lang="es" sz="6400">
                <a:solidFill>
                  <a:srgbClr val="222222"/>
                </a:solidFill>
                <a:highlight>
                  <a:schemeClr val="accent4"/>
                </a:highlight>
              </a:rPr>
              <a:t>Responsables instituciones aliadas</a:t>
            </a:r>
            <a:endParaRPr sz="6400">
              <a:solidFill>
                <a:srgbClr val="222222"/>
              </a:solidFill>
              <a:highlight>
                <a:schemeClr val="accent4"/>
              </a:highlight>
            </a:endParaRPr>
          </a:p>
          <a:p>
            <a:pPr indent="0" lvl="0" marL="0" rtl="0" algn="l">
              <a:lnSpc>
                <a:spcPct val="115000"/>
              </a:lnSpc>
              <a:spcBef>
                <a:spcPts val="1000"/>
              </a:spcBef>
              <a:spcAft>
                <a:spcPts val="0"/>
              </a:spcAft>
              <a:buClr>
                <a:schemeClr val="dk1"/>
              </a:buClr>
              <a:buSzPts val="275"/>
              <a:buFont typeface="Arial"/>
              <a:buNone/>
            </a:pPr>
            <a:r>
              <a:rPr lang="es" sz="6400">
                <a:solidFill>
                  <a:srgbClr val="222222"/>
                </a:solidFill>
                <a:highlight>
                  <a:schemeClr val="accent4"/>
                </a:highlight>
              </a:rPr>
              <a:t>Instrumentos: </a:t>
            </a:r>
            <a:endParaRPr sz="6400">
              <a:solidFill>
                <a:srgbClr val="222222"/>
              </a:solidFill>
              <a:highlight>
                <a:schemeClr val="accent4"/>
              </a:highlight>
            </a:endParaRPr>
          </a:p>
          <a:p>
            <a:pPr indent="-330200" lvl="0" marL="457200" rtl="0" algn="l">
              <a:lnSpc>
                <a:spcPct val="115000"/>
              </a:lnSpc>
              <a:spcBef>
                <a:spcPts val="1000"/>
              </a:spcBef>
              <a:spcAft>
                <a:spcPts val="0"/>
              </a:spcAft>
              <a:buClr>
                <a:srgbClr val="222222"/>
              </a:buClr>
              <a:buSzPct val="100000"/>
              <a:buChar char="●"/>
            </a:pPr>
            <a:r>
              <a:rPr lang="es" sz="6400">
                <a:solidFill>
                  <a:srgbClr val="222222"/>
                </a:solidFill>
                <a:highlight>
                  <a:schemeClr val="accent4"/>
                </a:highlight>
              </a:rPr>
              <a:t>Grupos de discusión</a:t>
            </a:r>
            <a:endParaRPr sz="6400">
              <a:solidFill>
                <a:srgbClr val="222222"/>
              </a:solidFill>
              <a:highlight>
                <a:schemeClr val="accent4"/>
              </a:highlight>
            </a:endParaRPr>
          </a:p>
          <a:p>
            <a:pPr indent="-330200" lvl="0" marL="457200" rtl="0" algn="l">
              <a:lnSpc>
                <a:spcPct val="115000"/>
              </a:lnSpc>
              <a:spcBef>
                <a:spcPts val="0"/>
              </a:spcBef>
              <a:spcAft>
                <a:spcPts val="0"/>
              </a:spcAft>
              <a:buClr>
                <a:srgbClr val="222222"/>
              </a:buClr>
              <a:buSzPct val="100000"/>
              <a:buChar char="●"/>
            </a:pPr>
            <a:r>
              <a:rPr lang="es" sz="6400">
                <a:solidFill>
                  <a:srgbClr val="222222"/>
                </a:solidFill>
                <a:highlight>
                  <a:schemeClr val="accent4"/>
                </a:highlight>
              </a:rPr>
              <a:t>Entrevistas semi estructuradas</a:t>
            </a:r>
            <a:endParaRPr sz="6400">
              <a:solidFill>
                <a:srgbClr val="222222"/>
              </a:solidFill>
              <a:highlight>
                <a:schemeClr val="accent4"/>
              </a:highlight>
            </a:endParaRPr>
          </a:p>
          <a:p>
            <a:pPr indent="0" lvl="0" marL="0" rtl="0" algn="l">
              <a:lnSpc>
                <a:spcPct val="115000"/>
              </a:lnSpc>
              <a:spcBef>
                <a:spcPts val="1000"/>
              </a:spcBef>
              <a:spcAft>
                <a:spcPts val="0"/>
              </a:spcAft>
              <a:buClr>
                <a:schemeClr val="dk1"/>
              </a:buClr>
              <a:buSzPct val="100000"/>
              <a:buFont typeface="Arial"/>
              <a:buNone/>
            </a:pPr>
            <a:r>
              <a:t/>
            </a:r>
            <a:endParaRPr sz="1100">
              <a:solidFill>
                <a:srgbClr val="222222"/>
              </a:solidFill>
              <a:highlight>
                <a:schemeClr val="accent4"/>
              </a:highlight>
            </a:endParaRPr>
          </a:p>
          <a:p>
            <a:pPr indent="0" lvl="0" marL="0" rtl="0" algn="l">
              <a:lnSpc>
                <a:spcPct val="115000"/>
              </a:lnSpc>
              <a:spcBef>
                <a:spcPts val="1000"/>
              </a:spcBef>
              <a:spcAft>
                <a:spcPts val="0"/>
              </a:spcAft>
              <a:buClr>
                <a:schemeClr val="dk1"/>
              </a:buClr>
              <a:buSzPct val="100000"/>
              <a:buFont typeface="Arial"/>
              <a:buNone/>
            </a:pPr>
            <a:r>
              <a:t/>
            </a:r>
            <a:endParaRPr sz="1100">
              <a:solidFill>
                <a:srgbClr val="222222"/>
              </a:solidFill>
              <a:highlight>
                <a:schemeClr val="accent4"/>
              </a:highlight>
            </a:endParaRPr>
          </a:p>
          <a:p>
            <a:pPr indent="0" lvl="0" marL="0" rtl="0" algn="l">
              <a:lnSpc>
                <a:spcPct val="115000"/>
              </a:lnSpc>
              <a:spcBef>
                <a:spcPts val="1000"/>
              </a:spcBef>
              <a:spcAft>
                <a:spcPts val="0"/>
              </a:spcAft>
              <a:buClr>
                <a:schemeClr val="dk1"/>
              </a:buClr>
              <a:buSzPct val="100000"/>
              <a:buFont typeface="Arial"/>
              <a:buNone/>
            </a:pPr>
            <a:r>
              <a:t/>
            </a:r>
            <a:endParaRPr sz="1100">
              <a:solidFill>
                <a:srgbClr val="222222"/>
              </a:solidFill>
              <a:highlight>
                <a:schemeClr val="accent4"/>
              </a:highlight>
            </a:endParaRPr>
          </a:p>
          <a:p>
            <a:pPr indent="0" lvl="0" marL="0" rtl="0" algn="l">
              <a:lnSpc>
                <a:spcPct val="115000"/>
              </a:lnSpc>
              <a:spcBef>
                <a:spcPts val="1000"/>
              </a:spcBef>
              <a:spcAft>
                <a:spcPts val="0"/>
              </a:spcAft>
              <a:buClr>
                <a:schemeClr val="dk1"/>
              </a:buClr>
              <a:buSzPct val="100000"/>
              <a:buFont typeface="Arial"/>
              <a:buNone/>
            </a:pPr>
            <a:r>
              <a:t/>
            </a:r>
            <a:endParaRPr sz="1100">
              <a:solidFill>
                <a:srgbClr val="222222"/>
              </a:solidFill>
              <a:highlight>
                <a:schemeClr val="accent4"/>
              </a:highlight>
            </a:endParaRPr>
          </a:p>
          <a:p>
            <a:pPr indent="0" lvl="0" marL="0" rtl="0" algn="l">
              <a:spcBef>
                <a:spcPts val="1000"/>
              </a:spcBef>
              <a:spcAft>
                <a:spcPts val="0"/>
              </a:spcAft>
              <a:buClr>
                <a:schemeClr val="dk1"/>
              </a:buClr>
              <a:buSzPct val="37309"/>
              <a:buFont typeface="Arial"/>
              <a:buNone/>
            </a:pPr>
            <a:r>
              <a:t/>
            </a:r>
            <a:endParaRPr sz="2948"/>
          </a:p>
          <a:p>
            <a:pPr indent="0" lvl="0" marL="0" rtl="0" algn="l">
              <a:spcBef>
                <a:spcPts val="1000"/>
              </a:spcBef>
              <a:spcAft>
                <a:spcPts val="0"/>
              </a:spcAft>
              <a:buClr>
                <a:schemeClr val="dk1"/>
              </a:buClr>
              <a:buSzPct val="100000"/>
              <a:buFont typeface="Arial"/>
              <a:buNone/>
            </a:pPr>
            <a:r>
              <a:t/>
            </a:r>
            <a:endParaRPr sz="1100">
              <a:solidFill>
                <a:srgbClr val="222222"/>
              </a:solidFill>
              <a:highlight>
                <a:schemeClr val="accent4"/>
              </a:highlight>
            </a:endParaRPr>
          </a:p>
          <a:p>
            <a:pPr indent="0" lvl="0" marL="0" rtl="0" algn="l">
              <a:spcBef>
                <a:spcPts val="1000"/>
              </a:spcBef>
              <a:spcAft>
                <a:spcPts val="0"/>
              </a:spcAft>
              <a:buClr>
                <a:schemeClr val="dk1"/>
              </a:buClr>
              <a:buSzPct val="100000"/>
              <a:buFont typeface="Arial"/>
              <a:buNone/>
            </a:pPr>
            <a:r>
              <a:t/>
            </a:r>
            <a:endParaRPr sz="1100">
              <a:solidFill>
                <a:srgbClr val="222222"/>
              </a:solidFill>
              <a:highlight>
                <a:schemeClr val="accent4"/>
              </a:highlight>
            </a:endParaRPr>
          </a:p>
          <a:p>
            <a:pPr indent="0" lvl="0" marL="0" rtl="0" algn="l">
              <a:spcBef>
                <a:spcPts val="1000"/>
              </a:spcBef>
              <a:spcAft>
                <a:spcPts val="0"/>
              </a:spcAft>
              <a:buClr>
                <a:schemeClr val="dk1"/>
              </a:buClr>
              <a:buSzPct val="100000"/>
              <a:buFont typeface="Arial"/>
              <a:buNone/>
            </a:pPr>
            <a:r>
              <a:t/>
            </a:r>
            <a:endParaRPr sz="1100">
              <a:solidFill>
                <a:srgbClr val="222222"/>
              </a:solidFill>
              <a:highlight>
                <a:schemeClr val="accent4"/>
              </a:highlight>
            </a:endParaRPr>
          </a:p>
          <a:p>
            <a:pPr indent="0" lvl="0" marL="0" rtl="0" algn="l">
              <a:lnSpc>
                <a:spcPct val="115000"/>
              </a:lnSpc>
              <a:spcBef>
                <a:spcPts val="1000"/>
              </a:spcBef>
              <a:spcAft>
                <a:spcPts val="0"/>
              </a:spcAft>
              <a:buClr>
                <a:schemeClr val="dk1"/>
              </a:buClr>
              <a:buSzPct val="100000"/>
              <a:buFont typeface="Arial"/>
              <a:buNone/>
            </a:pPr>
            <a:r>
              <a:t/>
            </a:r>
            <a:endParaRPr sz="1100">
              <a:solidFill>
                <a:srgbClr val="222222"/>
              </a:solidFill>
              <a:highlight>
                <a:schemeClr val="accent4"/>
              </a:highlight>
            </a:endParaRPr>
          </a:p>
          <a:p>
            <a:pPr indent="0" lvl="0" marL="0" rtl="0" algn="l">
              <a:spcBef>
                <a:spcPts val="1000"/>
              </a:spcBef>
              <a:spcAft>
                <a:spcPts val="1200"/>
              </a:spcAft>
              <a:buNone/>
            </a:pPr>
            <a:r>
              <a:t/>
            </a:r>
            <a:endParaRPr/>
          </a:p>
        </p:txBody>
      </p:sp>
      <p:pic>
        <p:nvPicPr>
          <p:cNvPr id="162" name="Google Shape;162;p20"/>
          <p:cNvPicPr preferRelativeResize="0"/>
          <p:nvPr/>
        </p:nvPicPr>
        <p:blipFill>
          <a:blip r:embed="rId3">
            <a:alphaModFix/>
          </a:blip>
          <a:stretch>
            <a:fillRect/>
          </a:stretch>
        </p:blipFill>
        <p:spPr>
          <a:xfrm>
            <a:off x="4222675" y="871350"/>
            <a:ext cx="3622202" cy="2716651"/>
          </a:xfrm>
          <a:prstGeom prst="rect">
            <a:avLst/>
          </a:prstGeom>
          <a:noFill/>
          <a:ln>
            <a:noFill/>
          </a:ln>
        </p:spPr>
      </p:pic>
      <p:pic>
        <p:nvPicPr>
          <p:cNvPr id="163" name="Google Shape;163;p20"/>
          <p:cNvPicPr preferRelativeResize="0"/>
          <p:nvPr/>
        </p:nvPicPr>
        <p:blipFill>
          <a:blip r:embed="rId4">
            <a:alphaModFix/>
          </a:blip>
          <a:stretch>
            <a:fillRect/>
          </a:stretch>
        </p:blipFill>
        <p:spPr>
          <a:xfrm>
            <a:off x="6783000" y="2281325"/>
            <a:ext cx="2088276" cy="27843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s"/>
              <a:t>RESULTADOS</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